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3"/>
  </p:notesMasterIdLst>
  <p:sldIdLst>
    <p:sldId id="308" r:id="rId2"/>
    <p:sldId id="289" r:id="rId3"/>
    <p:sldId id="328" r:id="rId4"/>
    <p:sldId id="291" r:id="rId5"/>
    <p:sldId id="292" r:id="rId6"/>
    <p:sldId id="293" r:id="rId7"/>
    <p:sldId id="294" r:id="rId8"/>
    <p:sldId id="295" r:id="rId9"/>
    <p:sldId id="296" r:id="rId10"/>
    <p:sldId id="257" r:id="rId11"/>
    <p:sldId id="283" r:id="rId12"/>
    <p:sldId id="258" r:id="rId13"/>
    <p:sldId id="260" r:id="rId14"/>
    <p:sldId id="261" r:id="rId15"/>
    <p:sldId id="262" r:id="rId16"/>
    <p:sldId id="356" r:id="rId17"/>
    <p:sldId id="284" r:id="rId18"/>
    <p:sldId id="290" r:id="rId19"/>
    <p:sldId id="351" r:id="rId20"/>
    <p:sldId id="269" r:id="rId21"/>
    <p:sldId id="263" r:id="rId22"/>
    <p:sldId id="270" r:id="rId23"/>
    <p:sldId id="271" r:id="rId24"/>
    <p:sldId id="272" r:id="rId25"/>
    <p:sldId id="299" r:id="rId26"/>
    <p:sldId id="373" r:id="rId27"/>
    <p:sldId id="374" r:id="rId28"/>
    <p:sldId id="375" r:id="rId29"/>
    <p:sldId id="300" r:id="rId30"/>
    <p:sldId id="301" r:id="rId31"/>
    <p:sldId id="302" r:id="rId32"/>
    <p:sldId id="303" r:id="rId33"/>
    <p:sldId id="304" r:id="rId34"/>
    <p:sldId id="305" r:id="rId35"/>
    <p:sldId id="329" r:id="rId36"/>
    <p:sldId id="309" r:id="rId37"/>
    <p:sldId id="330" r:id="rId38"/>
    <p:sldId id="311" r:id="rId39"/>
    <p:sldId id="332" r:id="rId40"/>
    <p:sldId id="333" r:id="rId41"/>
    <p:sldId id="313" r:id="rId42"/>
    <p:sldId id="327" r:id="rId43"/>
    <p:sldId id="345" r:id="rId44"/>
    <p:sldId id="346" r:id="rId45"/>
    <p:sldId id="349" r:id="rId46"/>
    <p:sldId id="348" r:id="rId47"/>
    <p:sldId id="312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26" r:id="rId60"/>
    <p:sldId id="376" r:id="rId61"/>
    <p:sldId id="307" r:id="rId6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8F"/>
    <a:srgbClr val="003300"/>
    <a:srgbClr val="FF5050"/>
    <a:srgbClr val="3333CC"/>
    <a:srgbClr val="660066"/>
    <a:srgbClr val="FFFF99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Μεσαίο στυλ 3 - 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microsoft.com/office/2006/relationships/legacyDocTextInfo" Target="legacyDocTextInfo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93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B33066-F815-4EA6-B4FD-CAA83F9D84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fld id="{E463AE14-59D9-4656-B495-91EC55B35231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2644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3BE9AA-070F-4478-8C25-B45C2E48E00F}" type="slidenum">
              <a:rPr lang="el-GR" sz="1200"/>
              <a:pPr algn="r"/>
              <a:t>28</a:t>
            </a:fld>
            <a:endParaRPr lang="el-G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861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E0707-6E61-49F0-BB3C-219FB24A7AF3}" type="slidenum">
              <a:rPr lang="el-GR" smtClean="0"/>
              <a:pPr/>
              <a:t>55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96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10121-2080-490E-B356-E6D509FDCC00}" type="slidenum">
              <a:rPr lang="el-GR" smtClean="0"/>
              <a:pPr/>
              <a:t>56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706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DD3A9-1CAB-4E8B-A84E-00213FBD97AE}" type="slidenum">
              <a:rPr lang="el-GR" smtClean="0"/>
              <a:pPr/>
              <a:t>57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716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5E438-6072-41DA-A729-2E9EE0B35CF6}" type="slidenum">
              <a:rPr lang="el-GR" smtClean="0"/>
              <a:pPr/>
              <a:t>58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0420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86BCFA-33AF-4648-8C47-1F923947C2C4}" type="slidenum">
              <a:rPr lang="el-GR" sz="1200">
                <a:latin typeface="Calibri" pitchFamily="34" charset="0"/>
              </a:rPr>
              <a:pPr algn="r"/>
              <a:t>34</a:t>
            </a:fld>
            <a:endParaRPr lang="el-G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14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0A40CF-446E-489B-B911-39D2E49461DD}" type="slidenum">
              <a:rPr lang="el-GR" smtClean="0"/>
              <a:pPr/>
              <a:t>48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311E5-26C0-483A-847D-F9220B0D4606}" type="slidenum">
              <a:rPr lang="el-GR" smtClean="0"/>
              <a:pPr/>
              <a:t>49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349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C917A-93A9-4F58-8725-F3E837DAE1F8}" type="slidenum">
              <a:rPr lang="el-GR" smtClean="0"/>
              <a:pPr/>
              <a:t>50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D7205-47D0-44E2-A1EA-95DD17097EE8}" type="slidenum">
              <a:rPr lang="el-GR" smtClean="0"/>
              <a:pPr/>
              <a:t>51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554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BFBDA-31D1-4E5D-B725-5519A3264898}" type="slidenum">
              <a:rPr lang="el-GR" smtClean="0"/>
              <a:pPr/>
              <a:t>52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656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77789-978B-4884-AFC4-0061E61C573F}" type="slidenum">
              <a:rPr lang="el-GR" smtClean="0"/>
              <a:pPr/>
              <a:t>53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75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63C70-0C45-4B49-8B5C-0F2FF6B4147A}" type="slidenum">
              <a:rPr lang="el-GR" smtClean="0"/>
              <a:pPr/>
              <a:t>54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F85D-03CD-46C9-95FF-D560CE2703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A455D-EE32-4C68-9556-9B8BD6D136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FB16-326D-4D6B-978A-83A8009C97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973AE-265C-41F7-9E8E-A740D87031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66DB5-1293-4587-AC47-F5122BA78D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93F3-5433-4D89-9CC8-F2F26A5402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CF57-A01E-4A10-BDB8-8B5F088A3C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7DBAE-FFBC-4E0D-9932-201679BC0D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1E30-66BA-42D3-A1AA-7E2F91739B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CA4CF-96C9-44C1-8B03-F2CD0C8A94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2C9A4-E855-4F96-9EF6-922651CCE7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FEB2A1-2492-4F48-BACE-0E292C9CFD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du.klimaka.gr/arxeio/nomothesia-fek/fek-193-2013-n4186-anadiarthrosi-devterobathmias-ekpaidevsis-klimaka.pdf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.gr/idocs-nph/search/pdfViewerForm.html?args=5C7QrtC22wFHp_31M9ESQXdtvSoClrL8icMgJ4nZIIR5MXD0LzQTLf7MGgcO23N88knBzLCmTXKaO6fpVZ6Lx3UnKl3nP8NxdnJ5r9cmWyJWelDvWS_18kAEhATUkJb0x1LIdQ163nV9K--td6SIucsulde--uxtAMa1mwW4FJqkW0ejeXHjPaHPyibRepS3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os.gr/sites/default/files/articles-legacy/n._4310_etak_klp.pdf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mailto:kesyp@dide.chan.sch.gr" TargetMode="External"/><Relationship Id="rId2" Type="http://schemas.openxmlformats.org/officeDocument/2006/relationships/hyperlink" Target="http://dide.chan.sch.gr/kesy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ΕΝΗΜΕΡΩΣΗ Γ΄ ΓΥΜΝΑΣΙΟΥ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sz="2800" smtClean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 smtClean="0"/>
              <a:t> </a:t>
            </a:r>
            <a:r>
              <a:rPr lang="el-GR" sz="4400" smtClean="0">
                <a:solidFill>
                  <a:srgbClr val="FF0000"/>
                </a:solidFill>
              </a:rPr>
              <a:t>ΟΙ</a:t>
            </a:r>
            <a:r>
              <a:rPr lang="el-GR" sz="4000" b="1" smtClean="0"/>
              <a:t> </a:t>
            </a:r>
            <a:r>
              <a:rPr lang="el-GR" sz="4400" smtClean="0">
                <a:solidFill>
                  <a:srgbClr val="FF0000"/>
                </a:solidFill>
              </a:rPr>
              <a:t>ΕΠΙΛΟΓΕΣ ΜΟΥ ΜΕΤΑ ΤΟ     ΓΥΜΝΑΣΙΟ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sz="44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sz="44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smtClean="0"/>
              <a:t>ΚΕ</a:t>
            </a:r>
            <a:r>
              <a:rPr lang="en-US" smtClean="0"/>
              <a:t>.</a:t>
            </a:r>
            <a:r>
              <a:rPr lang="el-GR" smtClean="0"/>
              <a:t>ΣΥ</a:t>
            </a:r>
            <a:r>
              <a:rPr lang="en-US" smtClean="0"/>
              <a:t>.</a:t>
            </a:r>
            <a:r>
              <a:rPr lang="el-GR" smtClean="0"/>
              <a:t>Π</a:t>
            </a:r>
            <a:r>
              <a:rPr lang="en-US" smtClean="0"/>
              <a:t>.</a:t>
            </a:r>
            <a:r>
              <a:rPr lang="el-GR" smtClean="0"/>
              <a:t> ΧΑΝΙΩΝ   2015-2016</a:t>
            </a:r>
            <a:endParaRPr lang="el-GR" sz="44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sz="2000" smtClean="0"/>
              <a:t>ΥΠΕΥΘΥΝΗ ΜΠΑΟΥΡΑΚΗ ΑΝΤΩΝΙΑ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E4014EB9-2E6A-4CF1-948A-EF302E0A7D3C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229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62614E48-235D-4B43-AD15-1BA1D37CDE63}" type="slidenum">
              <a:rPr lang="el-GR" sz="2600" b="1" smtClean="0">
                <a:solidFill>
                  <a:schemeClr val="bg1"/>
                </a:solidFill>
              </a:rPr>
              <a:pPr algn="l"/>
              <a:t>10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20713"/>
            <a:ext cx="8229600" cy="782637"/>
          </a:xfrm>
        </p:spPr>
        <p:txBody>
          <a:bodyPr anchor="b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Γ ΤΑΞΗ</a:t>
            </a:r>
            <a:br>
              <a:rPr lang="el-GR" sz="4000" b="1" smtClean="0">
                <a:solidFill>
                  <a:srgbClr val="FF0000"/>
                </a:solidFill>
              </a:rPr>
            </a:br>
            <a:endParaRPr lang="el-GR" sz="4000" b="1" smtClean="0">
              <a:solidFill>
                <a:srgbClr val="FF0000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algn="ctr" eaLnBrk="1" hangingPunct="1">
              <a:buFontTx/>
              <a:buNone/>
            </a:pPr>
            <a:r>
              <a:rPr lang="el-GR" smtClean="0">
                <a:solidFill>
                  <a:srgbClr val="0000FF"/>
                </a:solidFill>
              </a:rPr>
              <a:t>15   </a:t>
            </a:r>
            <a:r>
              <a:rPr lang="el-GR" smtClean="0"/>
              <a:t>   ώρες Γενικής παιδείας</a:t>
            </a:r>
          </a:p>
          <a:p>
            <a:pPr algn="ctr" eaLnBrk="1" hangingPunct="1">
              <a:buFontTx/>
              <a:buNone/>
            </a:pPr>
            <a:r>
              <a:rPr lang="el-GR" smtClean="0">
                <a:solidFill>
                  <a:srgbClr val="0000FF"/>
                </a:solidFill>
              </a:rPr>
              <a:t>15 </a:t>
            </a:r>
            <a:r>
              <a:rPr lang="el-GR" smtClean="0"/>
              <a:t>   ώρες Κατευθύνσεων</a:t>
            </a:r>
          </a:p>
          <a:p>
            <a:pPr algn="ctr" eaLnBrk="1" hangingPunct="1">
              <a:buFontTx/>
              <a:buNone/>
            </a:pPr>
            <a:r>
              <a:rPr lang="el-GR" smtClean="0">
                <a:solidFill>
                  <a:srgbClr val="0000FF"/>
                </a:solidFill>
              </a:rPr>
              <a:t>2  </a:t>
            </a:r>
            <a:r>
              <a:rPr lang="el-GR" smtClean="0"/>
              <a:t>     ώρες επιλογής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	</a:t>
            </a:r>
            <a:r>
              <a:rPr lang="el-GR" smtClean="0"/>
              <a:t> 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 idx="4294967295"/>
          </p:nvPr>
        </p:nvSpPr>
        <p:spPr>
          <a:xfrm>
            <a:off x="539750" y="-171450"/>
            <a:ext cx="8393113" cy="1214438"/>
          </a:xfrm>
        </p:spPr>
        <p:txBody>
          <a:bodyPr anchor="b"/>
          <a:lstStyle/>
          <a:p>
            <a:pPr eaLnBrk="1" hangingPunct="1"/>
            <a:r>
              <a:rPr lang="el-GR" sz="4000" smtClean="0"/>
              <a:t>Μαθήματα Γενικής Παιδείας</a:t>
            </a:r>
            <a:r>
              <a:rPr lang="en-US" sz="4000" smtClean="0"/>
              <a:t> </a:t>
            </a:r>
            <a:r>
              <a:rPr lang="el-GR" sz="4000" smtClean="0"/>
              <a:t>Γ τάξη</a:t>
            </a: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>
            <p:ph idx="4294967295"/>
          </p:nvPr>
        </p:nvGraphicFramePr>
        <p:xfrm>
          <a:off x="827088" y="1125538"/>
          <a:ext cx="7693025" cy="5732462"/>
        </p:xfrm>
        <a:graphic>
          <a:graphicData uri="http://schemas.openxmlformats.org/drawingml/2006/table">
            <a:tbl>
              <a:tblPr/>
              <a:tblGrid>
                <a:gridCol w="5591175"/>
                <a:gridCol w="210185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9 ΜΑΘΗΜΑΤΑ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ΩΡΕΣ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ΘΡΗΣΚΕΥΤΙΚΑ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Ν. ΓΛΩΣΣΑ (ΠΑΝΕΛΛΑΔΙΚΕΣ)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ΝΕΟΕΛΛΗΝΙΚΗ ΛΟΓΟΤΕΧΝΙΑ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ΙΣΤΟΡΙΑ  ΚΟΙΝΩΝΙΚΩΝ ΕΠΙΣΤΗΜΩΝ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ΙΣΤΟΡΙΑ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ΜΑΘΗΜΑΤΙΚΑ &amp; ΣΤΟΙΧΕΙΑ ΣΤΑΤΙΣΤΙΚΗΣ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ΒΙΟΛΟΓΙΑ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Ξ. ΓΛΩΣΣΑ (ΑΓΓΛΙΚΑ ή ΓΑΛΛΙΚΑ ή ΓΕΡΜΑΝΙΚΑ)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ΦΥΣΙΚΗ ΑΓΩΓΗ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ΣΥΝΟΛΟ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  <p:sp>
        <p:nvSpPr>
          <p:cNvPr id="13353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endParaRPr lang="el-GR" smtClean="0"/>
          </a:p>
        </p:txBody>
      </p:sp>
      <p:sp>
        <p:nvSpPr>
          <p:cNvPr id="1335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300CF593-5B19-4F56-BE41-F00038EFA85D}" type="slidenum">
              <a:rPr lang="el-GR" sz="2600" b="1" smtClean="0">
                <a:solidFill>
                  <a:schemeClr val="bg1"/>
                </a:solidFill>
              </a:rPr>
              <a:pPr algn="l"/>
              <a:t>11</a:t>
            </a:fld>
            <a:endParaRPr lang="el-GR" sz="26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8D8C2F62-E04F-4191-ACBF-360A6088A0E3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433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422DACB0-9319-42CD-92C9-05C3327B6ABA}" type="slidenum">
              <a:rPr lang="el-GR" sz="2600" b="1" smtClean="0">
                <a:solidFill>
                  <a:schemeClr val="bg1"/>
                </a:solidFill>
              </a:rPr>
              <a:pPr algn="l"/>
              <a:t>12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/>
            </a:r>
            <a:br>
              <a:rPr lang="el-GR" sz="4000" b="1" smtClean="0">
                <a:solidFill>
                  <a:srgbClr val="FF0000"/>
                </a:solidFill>
              </a:rPr>
            </a:br>
            <a:r>
              <a:rPr lang="el-GR" sz="4000" b="1" smtClean="0">
                <a:solidFill>
                  <a:srgbClr val="FF0000"/>
                </a:solidFill>
              </a:rPr>
              <a:t>τρεις ομάδες προσανατολισμού </a:t>
            </a:r>
            <a:br>
              <a:rPr lang="el-GR" sz="4000" b="1" smtClean="0">
                <a:solidFill>
                  <a:srgbClr val="FF0000"/>
                </a:solidFill>
              </a:rPr>
            </a:br>
            <a:endParaRPr lang="el-GR" sz="4000" b="1" smtClean="0">
              <a:solidFill>
                <a:srgbClr val="FF0000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/>
            <a:endParaRPr lang="el-GR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l-GR" smtClean="0"/>
              <a:t>Ανθρωπιστικών Σπουδών, </a:t>
            </a: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l-GR" smtClean="0"/>
              <a:t>Θετικών Σπουδών και </a:t>
            </a: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l-GR" smtClean="0"/>
              <a:t>Σπουδών Οικονομίας και Πληροφορικής </a:t>
            </a:r>
          </a:p>
          <a:p>
            <a:pPr marL="533400" indent="-533400"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ADED8E79-6C29-477E-8D39-890C3624176B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5363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575321B2-1568-4472-9918-C91F88A2BADB}" type="slidenum">
              <a:rPr lang="el-GR" sz="2600" b="1" smtClean="0">
                <a:solidFill>
                  <a:schemeClr val="bg1"/>
                </a:solidFill>
              </a:rPr>
              <a:pPr algn="l"/>
              <a:t>13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15364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Ομάδα Προσανατολισμού ΑΝΘΡΩΠΙΣΤΙΚΩΝ ΣΠΟΥΔΩΝ </a:t>
            </a:r>
          </a:p>
        </p:txBody>
      </p:sp>
      <p:graphicFrame>
        <p:nvGraphicFramePr>
          <p:cNvPr id="46113" name="Group 3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675313"/>
                <a:gridCol w="255428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ΜΑΘΗΜΑΤΑ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ΩΡΕΣ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ΑΡΧΑΙΑ ΕΛΛΗΝΙΚΑ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ΙΣΤΟΡΙΑ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ΛΑΤΙΝΙΚΑ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ΛΟΓΟΤΕΧΝΙΑ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ΚΟΙΝΩΝΙΟΛΟΓΙΑ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ΣΥΝΟΛΟ: 15 ώρες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8DC1634B-4182-4134-9445-33CA069F372B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638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790995E9-0245-4235-9281-F0A605DEF04A}" type="slidenum">
              <a:rPr lang="el-GR" sz="2600" b="1" smtClean="0">
                <a:solidFill>
                  <a:schemeClr val="bg1"/>
                </a:solidFill>
              </a:rPr>
              <a:pPr algn="l"/>
              <a:t>14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Ομάδα Προσανατολισμού </a:t>
            </a:r>
            <a:r>
              <a:rPr lang="en-US" sz="4000" b="1" smtClean="0">
                <a:solidFill>
                  <a:srgbClr val="FF0000"/>
                </a:solidFill>
              </a:rPr>
              <a:t/>
            </a:r>
            <a:br>
              <a:rPr lang="en-US" sz="4000" b="1" smtClean="0">
                <a:solidFill>
                  <a:srgbClr val="FF0000"/>
                </a:solidFill>
              </a:rPr>
            </a:br>
            <a:r>
              <a:rPr lang="el-GR" sz="4000" b="1" smtClean="0">
                <a:solidFill>
                  <a:srgbClr val="FF0000"/>
                </a:solidFill>
              </a:rPr>
              <a:t>ΘΕΤΙΚΩΝ ΣΠΟΥΔΩΝ </a:t>
            </a:r>
          </a:p>
        </p:txBody>
      </p:sp>
      <p:graphicFrame>
        <p:nvGraphicFramePr>
          <p:cNvPr id="10276" name="Group 36"/>
          <p:cNvGraphicFramePr>
            <a:graphicFrameLocks noGrp="1"/>
          </p:cNvGraphicFramePr>
          <p:nvPr>
            <p:ph idx="4294967295"/>
          </p:nvPr>
        </p:nvGraphicFramePr>
        <p:xfrm>
          <a:off x="838200" y="1700213"/>
          <a:ext cx="7693025" cy="4602162"/>
        </p:xfrm>
        <a:graphic>
          <a:graphicData uri="http://schemas.openxmlformats.org/drawingml/2006/table">
            <a:tbl>
              <a:tblPr/>
              <a:tblGrid>
                <a:gridCol w="5662613"/>
                <a:gridCol w="2030412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ΜΑΘΗΜΑΤΑ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ΩΡΕΣ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ΜΑΘΗΜΑΤΙΚΑ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ΦΥΣΙΚΗ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ΧΗΜΕΙΑ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ΒΙΟΛΟΓΙΑ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ΑΕΠΠ (Ανάπτυξη Εφαρμογών σε Προγραμματιστικό Περιβάλλον)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ΣΥΝΟΛΟ: 15 ώρες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38F504E9-6CC6-4936-BCE4-8E7A3799AA7B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74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86C81711-3BB7-4E8F-A858-45D5840A320A}" type="slidenum">
              <a:rPr lang="el-GR" sz="2600" b="1" smtClean="0">
                <a:solidFill>
                  <a:schemeClr val="bg1"/>
                </a:solidFill>
              </a:rPr>
              <a:pPr algn="l"/>
              <a:t>15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1741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 anchor="b"/>
          <a:lstStyle/>
          <a:p>
            <a:pPr eaLnBrk="1" hangingPunct="1"/>
            <a:r>
              <a:rPr lang="el-GR" sz="2800" b="1" smtClean="0">
                <a:solidFill>
                  <a:srgbClr val="FF0000"/>
                </a:solidFill>
              </a:rPr>
              <a:t>Ομάδας Προσανατολισμού </a:t>
            </a:r>
            <a:r>
              <a:rPr lang="en-US" sz="2800" b="1" smtClean="0">
                <a:solidFill>
                  <a:srgbClr val="FF0000"/>
                </a:solidFill>
              </a:rPr>
              <a:t/>
            </a:r>
            <a:br>
              <a:rPr lang="en-US" sz="2800" b="1" smtClean="0">
                <a:solidFill>
                  <a:srgbClr val="FF0000"/>
                </a:solidFill>
              </a:rPr>
            </a:br>
            <a:r>
              <a:rPr lang="el-GR" sz="2800" b="1" smtClean="0">
                <a:solidFill>
                  <a:srgbClr val="FF0000"/>
                </a:solidFill>
              </a:rPr>
              <a:t>ΣΠΟΥΔΩΝ ΟΙΚΟΝΟΜΙΑΣ ΚΑΙ ΠΛΗΡΟΦΟΡΙΚΗΣ </a:t>
            </a:r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>
            <p:ph idx="4294967295"/>
          </p:nvPr>
        </p:nvGraphicFramePr>
        <p:xfrm>
          <a:off x="838200" y="1196975"/>
          <a:ext cx="7693025" cy="5114925"/>
        </p:xfrm>
        <a:graphic>
          <a:graphicData uri="http://schemas.openxmlformats.org/drawingml/2006/table">
            <a:tbl>
              <a:tblPr/>
              <a:tblGrid>
                <a:gridCol w="5448300"/>
                <a:gridCol w="2244725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       ΜΑΘΗΜΑΤΑ 	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ΩΡΕΣ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ΜΑΘΗΜΑΤΙΚΑ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ΑΟΘ (Αρχές Οικονομικής Θεωρίας)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ΙΣΤΟΡΙΑ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ΑΕΠΠ (Ανάπτυξη Εφαρμογών σε Προγραμματιστικό Περιβάλλον)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ΚΟΙΝΩΝΙΟΛΟΓΙΑ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ΣΥΝΟΛΟ: 15 ώρες 	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- Τίτλος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Οι μαθητές της Γ Λυκείου…</a:t>
            </a:r>
          </a:p>
        </p:txBody>
      </p:sp>
      <p:sp>
        <p:nvSpPr>
          <p:cNvPr id="90115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l-GR" i="1" smtClean="0"/>
              <a:t>επιλέγουν ΜΙΑ Ομάδα Προσανατολισμού και οριστικοποιούν την επιλογή τους το αργότερο έως </a:t>
            </a:r>
            <a:r>
              <a:rPr lang="el-GR" b="1" i="1" u="sng" smtClean="0"/>
              <a:t>τις </a:t>
            </a:r>
            <a:r>
              <a:rPr lang="el-GR" b="1" i="1" u="sng" smtClean="0">
                <a:solidFill>
                  <a:srgbClr val="0000FF"/>
                </a:solidFill>
              </a:rPr>
              <a:t>20 Σεπτεμβρίου</a:t>
            </a:r>
          </a:p>
        </p:txBody>
      </p:sp>
      <p:sp>
        <p:nvSpPr>
          <p:cNvPr id="90116" name="3 - Θέση ημερομηνίας"/>
          <p:cNvSpPr txBox="1">
            <a:spLocks noGrp="1"/>
          </p:cNvSpPr>
          <p:nvPr/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6D51BC-1650-44B9-8E71-43E62B8FC985}" type="datetime1">
              <a:rPr lang="el-GR" sz="1400"/>
              <a:pPr algn="r"/>
              <a:t>15/3/2016</a:t>
            </a:fld>
            <a:endParaRPr lang="el-GR" sz="1400"/>
          </a:p>
        </p:txBody>
      </p:sp>
      <p:sp>
        <p:nvSpPr>
          <p:cNvPr id="90117" name="4 - Θέση αριθμού διαφάνειας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1197C2A-135F-4507-811C-455726BA49DA}" type="slidenum">
              <a:rPr lang="el-GR" sz="2600" b="1">
                <a:solidFill>
                  <a:schemeClr val="bg1"/>
                </a:solidFill>
              </a:rPr>
              <a:pPr/>
              <a:t>16</a:t>
            </a:fld>
            <a:endParaRPr lang="el-GR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 idx="4294967295"/>
          </p:nvPr>
        </p:nvSpPr>
        <p:spPr>
          <a:xfrm>
            <a:off x="684213" y="476250"/>
            <a:ext cx="7924800" cy="1143000"/>
          </a:xfrm>
        </p:spPr>
        <p:txBody>
          <a:bodyPr anchor="b"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Μαθήματα επιλογής Γ τάξη</a:t>
            </a:r>
          </a:p>
        </p:txBody>
      </p:sp>
      <p:sp>
        <p:nvSpPr>
          <p:cNvPr id="18435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ADF4800A-EC01-4BE2-9AAD-BB3F0DAD9A48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18436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D34A9152-DBEF-4909-AC0D-0BB816D57E26}" type="slidenum">
              <a:rPr lang="el-GR" sz="2600" b="1" smtClean="0">
                <a:solidFill>
                  <a:schemeClr val="bg1"/>
                </a:solidFill>
              </a:rPr>
              <a:pPr algn="l"/>
              <a:t>17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graphicFrame>
        <p:nvGraphicFramePr>
          <p:cNvPr id="33822" name="Group 30"/>
          <p:cNvGraphicFramePr>
            <a:graphicFrameLocks noGrp="1"/>
          </p:cNvGraphicFramePr>
          <p:nvPr>
            <p:ph idx="4294967295"/>
          </p:nvPr>
        </p:nvGraphicFramePr>
        <p:xfrm>
          <a:off x="838200" y="1785938"/>
          <a:ext cx="7693025" cy="3736975"/>
        </p:xfrm>
        <a:graphic>
          <a:graphicData uri="http://schemas.openxmlformats.org/drawingml/2006/table">
            <a:tbl>
              <a:tblPr/>
              <a:tblGrid>
                <a:gridCol w="5448300"/>
                <a:gridCol w="224472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       ΜΑΘΗΜΑΤΑ 	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ΩΡΕΣ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Δεύτερη Ξένη Γλώσσα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Ελεύθερο Σχέδιο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Γραμμικό Σχέδιο 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Ιστορία της Τέχνης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Αρχές Οργάνωσης &amp; Διοίκησης Επιχειρήσεων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el-GR" sz="5400" b="1" smtClean="0">
                <a:solidFill>
                  <a:srgbClr val="FF0000"/>
                </a:solidFill>
              </a:rPr>
              <a:t>Προαγωγή</a:t>
            </a:r>
          </a:p>
        </p:txBody>
      </p:sp>
      <p:sp>
        <p:nvSpPr>
          <p:cNvPr id="19459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95288" y="1125538"/>
            <a:ext cx="8291512" cy="57324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l-GR" smtClean="0"/>
              <a:t>Απαιτείται </a:t>
            </a:r>
            <a:r>
              <a:rPr lang="el-GR" smtClean="0">
                <a:solidFill>
                  <a:srgbClr val="0000FF"/>
                </a:solidFill>
              </a:rPr>
              <a:t>ΓΜΟ 9,5</a:t>
            </a:r>
          </a:p>
          <a:p>
            <a:pPr marL="0" indent="0" eaLnBrk="1" hangingPunct="1">
              <a:buFontTx/>
              <a:buNone/>
            </a:pPr>
            <a:r>
              <a:rPr lang="el-GR" smtClean="0"/>
              <a:t>Προκύπτει από το Μ.Ο. όλων των βαθμών των γραπτώς εξεταζομένων μαθημάτων &amp; της ερευνητικής εργασίας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r>
              <a:rPr lang="el-GR" smtClean="0">
                <a:solidFill>
                  <a:srgbClr val="FF0000"/>
                </a:solidFill>
              </a:rPr>
              <a:t>Θέματα προαγωγικών Α &amp; Β τάξεων</a:t>
            </a:r>
            <a:r>
              <a:rPr lang="en-US" smtClean="0">
                <a:solidFill>
                  <a:srgbClr val="FF0000"/>
                </a:solidFill>
              </a:rPr>
              <a:t>:</a:t>
            </a:r>
            <a:endParaRPr lang="el-GR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l-GR" smtClean="0"/>
              <a:t>Γραπτές εξετάσεις σε όλα τα μαθήματα εκτός της Ερευνητικής εργασίας &amp; της Φυσικής αγωγής, τα θέματα ορίζονται από τους διδάσκοντες</a:t>
            </a:r>
          </a:p>
          <a:p>
            <a:pPr marL="0" indent="0" eaLnBrk="1" hangingPunct="1">
              <a:buFontTx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b="1" smtClean="0">
                <a:solidFill>
                  <a:srgbClr val="FD3311"/>
                </a:solidFill>
              </a:rPr>
              <a:t>Απολυτήριο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smtClean="0"/>
              <a:t>Οι απολυτήριες εξετάσεις διεξάγονται μετά τη λήξη των Πανελλαδικών &amp; περιλαμβάνουν όλα τα διδασκόμενα μαθήματα εκτός της Φυσικής Αγωγής</a:t>
            </a:r>
          </a:p>
          <a:p>
            <a:pPr>
              <a:buFontTx/>
              <a:buNone/>
            </a:pPr>
            <a:endParaRPr lang="el-GR" smtClean="0"/>
          </a:p>
          <a:p>
            <a:r>
              <a:rPr lang="el-GR" smtClean="0"/>
              <a:t>Στο απολυτήριο </a:t>
            </a:r>
            <a:r>
              <a:rPr lang="el-GR" smtClean="0">
                <a:solidFill>
                  <a:srgbClr val="FD3311"/>
                </a:solidFill>
              </a:rPr>
              <a:t>δεν υπολογίζονται οι βαθμοί των πανελλαδικών εξετάσεων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Αποφάσεις που λαμβάνονται μετά τη Γ΄ Γυμνασίου</a:t>
            </a:r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l-GR" smtClean="0"/>
              <a:t>ΓΕ</a:t>
            </a:r>
            <a:r>
              <a:rPr lang="en-US" smtClean="0"/>
              <a:t>.</a:t>
            </a:r>
            <a:r>
              <a:rPr lang="el-GR" smtClean="0"/>
              <a:t>Λ  ή ΕΠΑ</a:t>
            </a:r>
            <a:r>
              <a:rPr lang="en-US" smtClean="0"/>
              <a:t>.</a:t>
            </a:r>
            <a:r>
              <a:rPr lang="el-GR" smtClean="0"/>
              <a:t>Λ</a:t>
            </a:r>
            <a:r>
              <a:rPr lang="en-US" smtClean="0"/>
              <a:t>;</a:t>
            </a:r>
            <a:endParaRPr lang="el-GR" smtClean="0"/>
          </a:p>
          <a:p>
            <a:pPr eaLnBrk="1" hangingPunct="1"/>
            <a:r>
              <a:rPr lang="el-GR" smtClean="0"/>
              <a:t>Ποια ομάδα προσανατολισμού</a:t>
            </a:r>
            <a:r>
              <a:rPr lang="en-US" smtClean="0"/>
              <a:t>;</a:t>
            </a:r>
            <a:endParaRPr lang="el-GR" smtClean="0"/>
          </a:p>
          <a:p>
            <a:pPr eaLnBrk="1" hangingPunct="1"/>
            <a:r>
              <a:rPr lang="el-GR" smtClean="0"/>
              <a:t>Ποιο πεδίο</a:t>
            </a:r>
            <a:r>
              <a:rPr lang="en-US" smtClean="0"/>
              <a:t>;</a:t>
            </a:r>
          </a:p>
          <a:p>
            <a:pPr eaLnBrk="1" hangingPunct="1"/>
            <a:r>
              <a:rPr lang="en-US" smtClean="0"/>
              <a:t>4 </a:t>
            </a:r>
            <a:r>
              <a:rPr lang="el-GR" smtClean="0"/>
              <a:t>ή 5 μαθήματα</a:t>
            </a:r>
            <a:r>
              <a:rPr lang="en-US" smtClean="0"/>
              <a:t>;</a:t>
            </a:r>
            <a:endParaRPr lang="el-GR" smtClean="0"/>
          </a:p>
          <a:p>
            <a:pPr eaLnBrk="1" hangingPunct="1"/>
            <a:r>
              <a:rPr lang="el-GR" smtClean="0"/>
              <a:t>Ποια σχολή</a:t>
            </a:r>
            <a:r>
              <a:rPr lang="en-US" smtClean="0"/>
              <a:t>;</a:t>
            </a:r>
            <a:endParaRPr lang="el-GR" smtClean="0"/>
          </a:p>
          <a:p>
            <a:pPr eaLnBrk="1" hangingPunct="1"/>
            <a:r>
              <a:rPr lang="el-GR" smtClean="0"/>
              <a:t>Ποιο επάγγελμα</a:t>
            </a:r>
            <a:r>
              <a:rPr lang="en-US" smtClean="0"/>
              <a:t>;</a:t>
            </a:r>
            <a:endParaRPr lang="el-GR" smtClean="0"/>
          </a:p>
          <a:p>
            <a:pPr eaLnBrk="1" hangingPunct="1">
              <a:buFontTx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D85A4648-3249-468D-BDF6-DBD195B0AC7A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2150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5C398410-6ED3-4421-9B2A-ABD475CCDEBD}" type="slidenum">
              <a:rPr lang="el-GR" sz="2600" b="1" smtClean="0">
                <a:solidFill>
                  <a:schemeClr val="bg1"/>
                </a:solidFill>
              </a:rPr>
              <a:pPr algn="l"/>
              <a:t>20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z="4000" smtClean="0">
                <a:solidFill>
                  <a:srgbClr val="FF0000"/>
                </a:solidFill>
              </a:rPr>
              <a:t>Πανελλαδικώς εξεταζόμενα μαθήματα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800" smtClean="0"/>
              <a:t>Κάθε </a:t>
            </a:r>
            <a:r>
              <a:rPr lang="el-GR" sz="2800" smtClean="0">
                <a:solidFill>
                  <a:srgbClr val="0000FF"/>
                </a:solidFill>
              </a:rPr>
              <a:t>ομάδα Προσανατολισμού</a:t>
            </a:r>
            <a:r>
              <a:rPr lang="el-GR" sz="2800" smtClean="0"/>
              <a:t> έχει </a:t>
            </a:r>
            <a:r>
              <a:rPr lang="el-GR" sz="2800" smtClean="0">
                <a:solidFill>
                  <a:srgbClr val="0000FF"/>
                </a:solidFill>
              </a:rPr>
              <a:t>τρία κοινά</a:t>
            </a:r>
            <a:r>
              <a:rPr lang="el-GR" sz="2800" smtClean="0"/>
              <a:t> </a:t>
            </a:r>
            <a:r>
              <a:rPr lang="el-GR" sz="2800" smtClean="0">
                <a:solidFill>
                  <a:srgbClr val="0000FF"/>
                </a:solidFill>
              </a:rPr>
              <a:t>μαθήματα</a:t>
            </a:r>
            <a:r>
              <a:rPr lang="el-GR" sz="2800" smtClean="0"/>
              <a:t> που απαιτούνται σε όλα τα επιστημονικά πεδία όπου έχει πρόσβαση η Ομάδα Προσανατολισμού.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800" smtClean="0"/>
              <a:t>Το </a:t>
            </a:r>
            <a:r>
              <a:rPr lang="el-GR" sz="2800" smtClean="0">
                <a:solidFill>
                  <a:srgbClr val="0000FF"/>
                </a:solidFill>
              </a:rPr>
              <a:t>τέταρτο μάθημα</a:t>
            </a:r>
            <a:r>
              <a:rPr lang="el-GR" sz="2800" smtClean="0"/>
              <a:t> αντιστοιχεί σε </a:t>
            </a:r>
            <a:r>
              <a:rPr lang="el-GR" sz="2800" smtClean="0">
                <a:solidFill>
                  <a:srgbClr val="0000FF"/>
                </a:solidFill>
              </a:rPr>
              <a:t>συγκεκριμένο επιστημονικό πεδίο</a:t>
            </a:r>
            <a:r>
              <a:rPr lang="el-GR" sz="2800" smtClean="0"/>
              <a:t>. Με ένα διαφορετικό τέταρτο μάθημα ανοίγεται η δυνατότητα πρόσβασης σε δεύτερο επιστημονικό πεδίο.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800" smtClean="0"/>
              <a:t> </a:t>
            </a:r>
            <a:r>
              <a:rPr lang="el-GR" sz="2800" smtClean="0">
                <a:solidFill>
                  <a:srgbClr val="0000FF"/>
                </a:solidFill>
              </a:rPr>
              <a:t>Κάθε Ομάδα Προσανατολισμού παρέχει τρεις επιλογές</a:t>
            </a:r>
            <a:r>
              <a:rPr lang="el-GR" sz="2800" smtClean="0"/>
              <a:t> από τις οποίες κάθε υποψήφιος μπορεί να επιλέξει </a:t>
            </a:r>
            <a:r>
              <a:rPr lang="el-GR" sz="2800" smtClean="0">
                <a:solidFill>
                  <a:srgbClr val="0000FF"/>
                </a:solidFill>
              </a:rPr>
              <a:t>μία ή δύο</a:t>
            </a:r>
            <a:r>
              <a:rPr lang="el-GR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endParaRPr lang="el-GR" smtClean="0"/>
          </a:p>
        </p:txBody>
      </p:sp>
      <p:sp>
        <p:nvSpPr>
          <p:cNvPr id="20483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A71CE2A9-DD44-4541-9EBA-2BDB8B63A0F7}" type="slidenum">
              <a:rPr lang="el-GR" sz="2600" b="1" smtClean="0">
                <a:solidFill>
                  <a:schemeClr val="bg1"/>
                </a:solidFill>
              </a:rPr>
              <a:pPr algn="l"/>
              <a:t>21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l-GR" sz="3200" b="1" smtClean="0">
                <a:solidFill>
                  <a:srgbClr val="FF0000"/>
                </a:solidFill>
              </a:rPr>
              <a:t/>
            </a:r>
            <a:br>
              <a:rPr lang="el-GR" sz="3200" b="1" smtClean="0">
                <a:solidFill>
                  <a:srgbClr val="FF0000"/>
                </a:solidFill>
              </a:rPr>
            </a:br>
            <a:r>
              <a:rPr lang="el-GR" sz="3200" b="1" smtClean="0">
                <a:solidFill>
                  <a:srgbClr val="FF0000"/>
                </a:solidFill>
              </a:rPr>
              <a:t> </a:t>
            </a:r>
            <a:r>
              <a:rPr lang="el-GR" sz="3600" b="1" smtClean="0">
                <a:solidFill>
                  <a:srgbClr val="FF0000"/>
                </a:solidFill>
              </a:rPr>
              <a:t>5 Επιστημονικά πεδία</a:t>
            </a:r>
            <a:r>
              <a:rPr lang="el-GR" sz="3200" b="1" smtClean="0">
                <a:solidFill>
                  <a:srgbClr val="FF0000"/>
                </a:solidFill>
              </a:rPr>
              <a:t> </a:t>
            </a:r>
            <a:br>
              <a:rPr lang="el-GR" sz="3200" b="1" smtClean="0">
                <a:solidFill>
                  <a:srgbClr val="FF0000"/>
                </a:solidFill>
              </a:rPr>
            </a:br>
            <a:r>
              <a:rPr lang="el-GR" sz="3200" b="1" smtClean="0">
                <a:solidFill>
                  <a:srgbClr val="FF0000"/>
                </a:solidFill>
              </a:rPr>
              <a:t>Μπορείς να επιλέξεις 1ή 2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60575"/>
            <a:ext cx="8640763" cy="41624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sz="2800" smtClean="0">
                <a:solidFill>
                  <a:srgbClr val="0000FF"/>
                </a:solidFill>
              </a:rPr>
              <a:t>1ο Επιστημονικό πεδίο (Ανθρωπιστικές, Νομικές και Κοινωνικές Σπουδές)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2800" smtClean="0">
                <a:solidFill>
                  <a:srgbClr val="660066"/>
                </a:solidFill>
              </a:rPr>
              <a:t>2ο Επιστημονικό πεδίο (Τεχνολογικές και Θετικές Επιστήμες)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2800" smtClean="0">
                <a:solidFill>
                  <a:schemeClr val="hlink"/>
                </a:solidFill>
              </a:rPr>
              <a:t>3ο Επιστημονικό πεδίο (Επιστήμες Υγείας &amp; Ζωής)</a:t>
            </a:r>
            <a:r>
              <a:rPr lang="el-GR" sz="2800" smtClean="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2800" smtClean="0">
                <a:solidFill>
                  <a:srgbClr val="003300"/>
                </a:solidFill>
              </a:rPr>
              <a:t>4ο Επιστημονικό πεδίο (Επιστήμες της Εκπαίδευσης)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2800" smtClean="0">
                <a:solidFill>
                  <a:srgbClr val="FF5050"/>
                </a:solidFill>
              </a:rPr>
              <a:t>5ο Επιστημονικό πεδίο (Επιστήμες Οικονομίας και Πληροφορικής)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1EC57819-FDE4-4284-8220-79E494588C69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225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FBA1137B-12CF-4F49-B816-7CFBF88CA1DB}" type="slidenum">
              <a:rPr lang="el-GR" sz="2600" b="1" smtClean="0">
                <a:solidFill>
                  <a:schemeClr val="bg1"/>
                </a:solidFill>
              </a:rPr>
              <a:pPr algn="l"/>
              <a:t>22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90513"/>
            <a:ext cx="7705725" cy="611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7413B6A6-D3C8-4B7B-AF84-ACD982592EC7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235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3583049A-1FAD-4544-B4EA-8467AF2A19EA}" type="slidenum">
              <a:rPr lang="el-GR" sz="2600" b="1" smtClean="0">
                <a:solidFill>
                  <a:schemeClr val="bg1"/>
                </a:solidFill>
              </a:rPr>
              <a:pPr algn="l"/>
              <a:t>23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7561262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ημερομηνίας"/>
          <p:cNvSpPr>
            <a:spLocks noGrp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noFill/>
        </p:spPr>
        <p:txBody>
          <a:bodyPr anchor="b"/>
          <a:lstStyle/>
          <a:p>
            <a:pPr algn="r"/>
            <a:fld id="{B6361312-8290-4C83-9D41-D628C2ACDE9C}" type="datetime1">
              <a:rPr lang="el-GR" smtClean="0"/>
              <a:pPr algn="r"/>
              <a:t>15/3/2016</a:t>
            </a:fld>
            <a:endParaRPr lang="el-GR" smtClean="0"/>
          </a:p>
        </p:txBody>
      </p:sp>
      <p:sp>
        <p:nvSpPr>
          <p:cNvPr id="245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noFill/>
        </p:spPr>
        <p:txBody>
          <a:bodyPr anchor="b" anchorCtr="1"/>
          <a:lstStyle/>
          <a:p>
            <a:pPr algn="l"/>
            <a:fld id="{728FB507-6FAE-4B7A-A17F-39F6E19DA67E}" type="slidenum">
              <a:rPr lang="el-GR" sz="2600" b="1" smtClean="0">
                <a:solidFill>
                  <a:schemeClr val="bg1"/>
                </a:solidFill>
              </a:rPr>
              <a:pPr algn="l"/>
              <a:t>24</a:t>
            </a:fld>
            <a:endParaRPr lang="el-GR" sz="2600" b="1" smtClean="0">
              <a:solidFill>
                <a:schemeClr val="bg1"/>
              </a:solidFill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11138"/>
            <a:ext cx="7273925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530" name="Group 226"/>
          <p:cNvGraphicFramePr>
            <a:graphicFrameLocks noGrp="1"/>
          </p:cNvGraphicFramePr>
          <p:nvPr/>
        </p:nvGraphicFramePr>
        <p:xfrm>
          <a:off x="250825" y="184150"/>
          <a:ext cx="8785225" cy="6742113"/>
        </p:xfrm>
        <a:graphic>
          <a:graphicData uri="http://schemas.openxmlformats.org/drawingml/2006/table">
            <a:tbl>
              <a:tblPr/>
              <a:tblGrid>
                <a:gridCol w="1441450"/>
                <a:gridCol w="1489075"/>
                <a:gridCol w="1390650"/>
                <a:gridCol w="1562100"/>
                <a:gridCol w="1379538"/>
                <a:gridCol w="1522412"/>
              </a:tblGrid>
              <a:tr h="3651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Εξεταζόμενα Μαθήματα με συντελεστές βαρύτητας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Επιστημονικά Πεδία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Ομάδες Προσανατο-λισμού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(Ανθρωπιστικές, Νομικές και Κοινωνικές Σπουδές)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l-G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(Τεχνολογικές και Θετικές Επιστήμες)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l-G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(Επιστήμες Υγείας &amp; Ζωής)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l-G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(Επιστήμες της Εκπαίδευσης)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l-G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(Επιστήμες Οικονομίας και Πληροφορικής)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Ανθρωπιστικών Σπουδών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</a:t>
                      </a: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Γλώσσα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Αρχαία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Ιστορία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Λατινικά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 ΣΒ στα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Αρχαία 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Ιστορία 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Βιολογία ΓΠ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 ΣΒ στα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 Γλώσσα      0,4 Βιολογία ΓΠ   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Μαθηματικά ΓΠ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 Γλώσσα 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Μαθηματικά ΓΠ 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Θετικών σπουδών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Ν. Γλώσσα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Φυσική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Χημεία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Μαθηματικά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Μαθηματικά 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Φυσική 0,7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Βιολογία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Βιολογία 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Χημεία 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Ιστορία ΓΠ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 Γλώσσα 1,3 Ιστορία 0,7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Σπουδών Οικονομίας και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Πληροφορικής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Ν. Γλώσσα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Μαθηματικά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ΑΕΠΠ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Βιολογία ΓΠ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 Γλώσσα     0,4 Βιολογία ΓΠ   0,9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Ιστορία ΓΠ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Ν. Γλώσσα 1,3 Ιστορία 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Επιλέγω </a:t>
                      </a:r>
                      <a:r>
                        <a:rPr kumimoji="0" lang="el-G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ΑΟΘ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με ΣΒ στα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Μαθηματικά 1,3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ΑΟΘ  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Υπολογισμός μορίων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O </a:t>
            </a:r>
            <a:r>
              <a:rPr lang="el-GR" sz="2800" smtClean="0">
                <a:solidFill>
                  <a:srgbClr val="FF0000"/>
                </a:solidFill>
              </a:rPr>
              <a:t>βαθμός του σχολείου </a:t>
            </a:r>
            <a:r>
              <a:rPr lang="el-GR" sz="2800" smtClean="0"/>
              <a:t>δεν εμπλέκεται καθόλου για την εισαγωγή στα ΑΕΙ</a:t>
            </a:r>
          </a:p>
          <a:p>
            <a:pPr>
              <a:lnSpc>
                <a:spcPct val="80000"/>
              </a:lnSpc>
            </a:pPr>
            <a:endParaRPr lang="el-GR" sz="2800" smtClean="0"/>
          </a:p>
          <a:p>
            <a:pPr>
              <a:lnSpc>
                <a:spcPct val="80000"/>
              </a:lnSpc>
            </a:pPr>
            <a:r>
              <a:rPr lang="el-GR" sz="2800" smtClean="0"/>
              <a:t>Τα </a:t>
            </a:r>
            <a:r>
              <a:rPr lang="el-GR" sz="2800" smtClean="0">
                <a:solidFill>
                  <a:srgbClr val="FF0000"/>
                </a:solidFill>
              </a:rPr>
              <a:t>μόρια </a:t>
            </a:r>
            <a:r>
              <a:rPr lang="el-GR" sz="2800" smtClean="0"/>
              <a:t>σε κάθε επιστημονικό πεδίο υπολογίζονται σε </a:t>
            </a:r>
            <a:r>
              <a:rPr lang="el-GR" sz="2800" smtClean="0">
                <a:solidFill>
                  <a:srgbClr val="FF0000"/>
                </a:solidFill>
              </a:rPr>
              <a:t>4 μαθήματα</a:t>
            </a:r>
          </a:p>
          <a:p>
            <a:pPr>
              <a:lnSpc>
                <a:spcPct val="80000"/>
              </a:lnSpc>
            </a:pPr>
            <a:endParaRPr lang="el-GR" sz="2800" smtClean="0"/>
          </a:p>
          <a:p>
            <a:pPr>
              <a:lnSpc>
                <a:spcPct val="80000"/>
              </a:lnSpc>
            </a:pPr>
            <a:r>
              <a:rPr lang="el-GR" sz="2800" smtClean="0"/>
              <a:t>Εάν ο υποψήφιος εξεταστεί σε </a:t>
            </a:r>
            <a:r>
              <a:rPr lang="el-GR" sz="2800" smtClean="0">
                <a:solidFill>
                  <a:srgbClr val="FF0000"/>
                </a:solidFill>
              </a:rPr>
              <a:t>5 μάθημα </a:t>
            </a:r>
            <a:r>
              <a:rPr lang="el-GR" sz="2800" smtClean="0"/>
              <a:t>για να έχει πρόσβαση σε 2 πεδίο, τότε ο υπολογισμός μορίων γίνεται ξεχωριστά για καθένα από τα επιστημονικά πεδία πάντα με 4 μαθήματα</a:t>
            </a:r>
          </a:p>
          <a:p>
            <a:pPr>
              <a:lnSpc>
                <a:spcPct val="80000"/>
              </a:lnSpc>
            </a:pPr>
            <a:endParaRPr lang="el-GR" sz="2800" smtClean="0"/>
          </a:p>
          <a:p>
            <a:pPr>
              <a:lnSpc>
                <a:spcPct val="80000"/>
              </a:lnSpc>
            </a:pPr>
            <a:r>
              <a:rPr lang="el-GR" sz="2800" smtClean="0"/>
              <a:t>Οι </a:t>
            </a:r>
            <a:r>
              <a:rPr lang="el-GR" sz="2800" smtClean="0">
                <a:solidFill>
                  <a:srgbClr val="FF0000"/>
                </a:solidFill>
              </a:rPr>
              <a:t>βαθμοί των πανελλαδικών </a:t>
            </a:r>
            <a:r>
              <a:rPr lang="el-GR" sz="2800" smtClean="0"/>
              <a:t>δεν συνυπολογίζονται στο </a:t>
            </a:r>
            <a:r>
              <a:rPr lang="el-GR" sz="2800" smtClean="0">
                <a:solidFill>
                  <a:srgbClr val="FF0000"/>
                </a:solidFill>
              </a:rPr>
              <a:t>απολυτήριο Λυκείου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>
                <a:solidFill>
                  <a:srgbClr val="FD3311"/>
                </a:solidFill>
              </a:rPr>
              <a:t>Υπολογισμός μορίων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mtClean="0"/>
              <a:t>Μ=</a:t>
            </a:r>
            <a:r>
              <a:rPr lang="el-GR" b="1" smtClean="0"/>
              <a:t>{ [ (α+β+γ+δ) </a:t>
            </a:r>
            <a:r>
              <a:rPr lang="en-US" b="1" smtClean="0">
                <a:cs typeface="Arial" charset="0"/>
              </a:rPr>
              <a:t>·</a:t>
            </a:r>
            <a:r>
              <a:rPr lang="el-GR" b="1" smtClean="0"/>
              <a:t>2] +[ (α</a:t>
            </a:r>
            <a:r>
              <a:rPr lang="en-US" b="1" smtClean="0">
                <a:cs typeface="Arial" charset="0"/>
              </a:rPr>
              <a:t>·</a:t>
            </a:r>
            <a:r>
              <a:rPr lang="el-GR" b="1" smtClean="0">
                <a:solidFill>
                  <a:srgbClr val="FD3311"/>
                </a:solidFill>
                <a:cs typeface="Arial" charset="0"/>
              </a:rPr>
              <a:t>1,3</a:t>
            </a:r>
            <a:r>
              <a:rPr lang="el-GR" b="1" smtClean="0">
                <a:cs typeface="Arial" charset="0"/>
              </a:rPr>
              <a:t>)+(β</a:t>
            </a:r>
            <a:r>
              <a:rPr lang="en-US" b="1" smtClean="0">
                <a:cs typeface="Arial" charset="0"/>
              </a:rPr>
              <a:t>·</a:t>
            </a:r>
            <a:r>
              <a:rPr lang="el-GR" b="1" smtClean="0">
                <a:solidFill>
                  <a:srgbClr val="FD3311"/>
                </a:solidFill>
                <a:cs typeface="Arial" charset="0"/>
              </a:rPr>
              <a:t>0,7</a:t>
            </a:r>
            <a:r>
              <a:rPr lang="el-GR" b="1" smtClean="0">
                <a:cs typeface="Arial" charset="0"/>
              </a:rPr>
              <a:t>] }</a:t>
            </a:r>
            <a:r>
              <a:rPr lang="en-US" b="1" smtClean="0">
                <a:cs typeface="Arial" charset="0"/>
              </a:rPr>
              <a:t>·</a:t>
            </a:r>
            <a:r>
              <a:rPr lang="el-GR" b="1" smtClean="0">
                <a:cs typeface="Arial" charset="0"/>
              </a:rPr>
              <a:t>100</a:t>
            </a:r>
            <a:r>
              <a:rPr lang="el-GR" smtClean="0"/>
              <a:t> </a:t>
            </a:r>
          </a:p>
          <a:p>
            <a:pPr>
              <a:buFontTx/>
              <a:buNone/>
            </a:pPr>
            <a:r>
              <a:rPr lang="el-GR" smtClean="0"/>
              <a:t>                                           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643438" y="32131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·</a:t>
            </a:r>
            <a:endParaRPr lang="el-GR" sz="2400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438650" y="3200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·</a:t>
            </a:r>
            <a:endParaRPr lang="el-GR" sz="2400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95288" y="3100388"/>
            <a:ext cx="8748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/>
              <a:t>Μ=</a:t>
            </a:r>
            <a:r>
              <a:rPr lang="el-GR" sz="3200" b="1"/>
              <a:t>{ [ (α+β+γ+δ) </a:t>
            </a:r>
            <a:r>
              <a:rPr lang="en-US" sz="3200" b="1"/>
              <a:t>·</a:t>
            </a:r>
            <a:r>
              <a:rPr lang="el-GR" sz="3200" b="1"/>
              <a:t>2 ] +[(α</a:t>
            </a:r>
            <a:r>
              <a:rPr lang="en-US" sz="3200" b="1"/>
              <a:t>·</a:t>
            </a:r>
            <a:r>
              <a:rPr lang="el-GR" sz="3200" b="1">
                <a:solidFill>
                  <a:srgbClr val="FD3311"/>
                </a:solidFill>
              </a:rPr>
              <a:t>0,9</a:t>
            </a:r>
            <a:r>
              <a:rPr lang="el-GR" sz="3200" b="1"/>
              <a:t>)+(β</a:t>
            </a:r>
            <a:r>
              <a:rPr lang="en-US" sz="3200" b="1"/>
              <a:t>·</a:t>
            </a:r>
            <a:r>
              <a:rPr lang="el-GR" sz="3200" b="1">
                <a:solidFill>
                  <a:srgbClr val="FD3311"/>
                </a:solidFill>
              </a:rPr>
              <a:t>0,4</a:t>
            </a:r>
            <a:r>
              <a:rPr lang="el-GR" sz="3200" b="1"/>
              <a:t>] }</a:t>
            </a:r>
            <a:r>
              <a:rPr lang="en-US" sz="3200" b="1"/>
              <a:t>·</a:t>
            </a:r>
            <a:r>
              <a:rPr lang="el-GR" sz="3200" b="1"/>
              <a:t>100</a:t>
            </a:r>
          </a:p>
          <a:p>
            <a:endParaRPr lang="el-GR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el-GR" sz="4000" smtClean="0">
                <a:solidFill>
                  <a:srgbClr val="FD3311"/>
                </a:solidFill>
              </a:rPr>
              <a:t>Υπολογισμός Μορίων- Παράδειγμα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686800" cy="5876925"/>
          </a:xfrm>
        </p:spPr>
        <p:txBody>
          <a:bodyPr/>
          <a:lstStyle/>
          <a:p>
            <a:r>
              <a:rPr lang="el-GR" smtClean="0"/>
              <a:t>1 μάθημα βαρύτητας 12,4+</a:t>
            </a:r>
          </a:p>
          <a:p>
            <a:r>
              <a:rPr lang="el-GR" smtClean="0"/>
              <a:t>2 μάθημα βαρύτητας 15,6+   </a:t>
            </a:r>
          </a:p>
          <a:p>
            <a:r>
              <a:rPr lang="el-GR" smtClean="0"/>
              <a:t>3 μάθημα                   16,8+</a:t>
            </a:r>
          </a:p>
          <a:p>
            <a:r>
              <a:rPr lang="el-GR" smtClean="0"/>
              <a:t>4 μάθημα                   14,7  =  59,5 </a:t>
            </a:r>
            <a:r>
              <a:rPr lang="el-GR" smtClean="0">
                <a:solidFill>
                  <a:srgbClr val="FD3311"/>
                </a:solidFill>
              </a:rPr>
              <a:t>*2</a:t>
            </a:r>
            <a:r>
              <a:rPr lang="el-GR" smtClean="0"/>
              <a:t> =</a:t>
            </a:r>
            <a:r>
              <a:rPr lang="el-GR" smtClean="0">
                <a:solidFill>
                  <a:srgbClr val="FD3311"/>
                </a:solidFill>
              </a:rPr>
              <a:t>119</a:t>
            </a:r>
          </a:p>
          <a:p>
            <a:endParaRPr lang="el-GR" smtClean="0">
              <a:solidFill>
                <a:srgbClr val="FD3311"/>
              </a:solidFill>
            </a:endParaRPr>
          </a:p>
          <a:p>
            <a:r>
              <a:rPr lang="el-GR" smtClean="0"/>
              <a:t>1 μάθημα βαρύτητας  12,4 *  1,3 = 16,12</a:t>
            </a:r>
          </a:p>
          <a:p>
            <a:r>
              <a:rPr lang="el-GR" smtClean="0"/>
              <a:t>2 μάθημα βαρύτητας  15,6 *   0,7 = 10,92  </a:t>
            </a:r>
          </a:p>
          <a:p>
            <a:pPr>
              <a:buFontTx/>
              <a:buNone/>
            </a:pPr>
            <a:r>
              <a:rPr lang="el-GR" smtClean="0"/>
              <a:t>                                    16,12 + 10,92  = </a:t>
            </a:r>
            <a:r>
              <a:rPr lang="el-GR" smtClean="0">
                <a:solidFill>
                  <a:srgbClr val="FD3311"/>
                </a:solidFill>
              </a:rPr>
              <a:t>27,4</a:t>
            </a:r>
          </a:p>
          <a:p>
            <a:endParaRPr lang="el-GR" smtClean="0">
              <a:solidFill>
                <a:srgbClr val="FD3311"/>
              </a:solidFill>
            </a:endParaRPr>
          </a:p>
          <a:p>
            <a:r>
              <a:rPr lang="el-GR" smtClean="0"/>
              <a:t>119+27,4=  146,04  </a:t>
            </a:r>
            <a:r>
              <a:rPr lang="el-GR" smtClean="0">
                <a:solidFill>
                  <a:srgbClr val="FD3311"/>
                </a:solidFill>
              </a:rPr>
              <a:t>*  100</a:t>
            </a:r>
            <a:r>
              <a:rPr lang="el-GR" smtClean="0"/>
              <a:t> = 14.604</a:t>
            </a:r>
            <a:endParaRPr lang="en-US" smtClean="0"/>
          </a:p>
          <a:p>
            <a:pPr>
              <a:buFontTx/>
              <a:buNone/>
            </a:pPr>
            <a:endParaRPr lang="el-GR" smtClean="0"/>
          </a:p>
          <a:p>
            <a:endParaRPr lang="el-GR" smtClean="0"/>
          </a:p>
          <a:p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571500"/>
            <a:ext cx="7772400" cy="3028950"/>
          </a:xfrm>
        </p:spPr>
        <p:txBody>
          <a:bodyPr/>
          <a:lstStyle/>
          <a:p>
            <a:pPr eaLnBrk="1" hangingPunct="1"/>
            <a:r>
              <a:rPr lang="en-US" smtClean="0"/>
              <a:t>TO </a:t>
            </a:r>
            <a:r>
              <a:rPr lang="el-GR" smtClean="0"/>
              <a:t>ΜΗΧΑΝΟΓΡΑΦΙΚΟ ΤΟΥ </a:t>
            </a:r>
            <a:r>
              <a:rPr lang="el-GR" smtClean="0">
                <a:solidFill>
                  <a:srgbClr val="FF0000"/>
                </a:solidFill>
              </a:rPr>
              <a:t>2016</a:t>
            </a:r>
            <a:br>
              <a:rPr lang="el-GR" smtClean="0">
                <a:solidFill>
                  <a:srgbClr val="FF0000"/>
                </a:solidFill>
              </a:rPr>
            </a:br>
            <a:r>
              <a:rPr lang="el-GR" smtClean="0"/>
              <a:t>Με μια ματιά</a:t>
            </a:r>
            <a:r>
              <a:rPr lang="el-GR" smtClean="0">
                <a:solidFill>
                  <a:srgbClr val="0070C0"/>
                </a:solidFill>
              </a:rPr>
              <a:t/>
            </a:r>
            <a:br>
              <a:rPr lang="el-GR" smtClean="0">
                <a:solidFill>
                  <a:srgbClr val="0070C0"/>
                </a:solidFill>
              </a:rPr>
            </a:b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26627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1371600" y="4286250"/>
            <a:ext cx="6400800" cy="13525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l-GR" sz="3000" smtClean="0">
                <a:solidFill>
                  <a:srgbClr val="0070C0"/>
                </a:solidFill>
              </a:rPr>
              <a:t>Μπορείς να διαλέξεις 1 ή 2 πεδία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5400" smtClean="0">
                <a:solidFill>
                  <a:srgbClr val="FF0000"/>
                </a:solidFill>
              </a:rPr>
              <a:t>Εάν επιλέξεις ΓΕ</a:t>
            </a:r>
            <a:r>
              <a:rPr lang="en-US" sz="5400" smtClean="0">
                <a:solidFill>
                  <a:srgbClr val="FF0000"/>
                </a:solidFill>
              </a:rPr>
              <a:t>.</a:t>
            </a:r>
            <a:r>
              <a:rPr lang="el-GR" sz="5400" smtClean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18487" cy="1412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b="1" smtClean="0">
                <a:solidFill>
                  <a:srgbClr val="FF0000"/>
                </a:solidFill>
              </a:rPr>
              <a:t>Πρώτο Πεδίο</a:t>
            </a:r>
            <a:r>
              <a:rPr lang="el-GR" sz="4000" smtClean="0"/>
              <a:t/>
            </a:r>
            <a:br>
              <a:rPr lang="el-GR" sz="4000" smtClean="0"/>
            </a:br>
            <a:r>
              <a:rPr lang="el-GR" sz="2800" b="1" smtClean="0">
                <a:solidFill>
                  <a:srgbClr val="FF0000"/>
                </a:solidFill>
              </a:rPr>
              <a:t>Ανθρωπιστικών , Νομικών ,Κοινωνικών σπουδών</a:t>
            </a: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159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700" smtClean="0"/>
              <a:t>    Φιλολογία, Ξένες Γλώσσες, Νομική, Ψυχολογία, Μ.Μ.Ε., Θεολογία, Διεθνών &amp; Ευρωπαϊκών Σπουδών, Βαλκανικών, ΤΕΦΑΑ, Θέατρο, Κινηματογράφος, Μουσική, Κοινωνιολογία , Πολιτικές επιστήμες, ΣΣΑΣ(Νομική-Ψυχολογία),  Εκπαιδευτικής &amp; Κοινωνικής Πολιτικής</a:t>
            </a:r>
            <a:r>
              <a:rPr lang="en-US" sz="2700" smtClean="0"/>
              <a:t>,</a:t>
            </a:r>
            <a:r>
              <a:rPr lang="el-GR" sz="2700" smtClean="0"/>
              <a:t> Ήχου &amp; εικόνας, Βιβλιοθηκονομία, Κοινωνική εργασία, Συντήρηση πολιτισμικής κληρονομιάς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700" smtClean="0">
                <a:solidFill>
                  <a:srgbClr val="0070C0"/>
                </a:solidFill>
              </a:rPr>
              <a:t>    Αστυνομία, Πυροσβεστική, Ανώτερες σχολές τουριστικής εκπαίδευσης , Πλαστικών τεχνών, Φωτογραφίας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700" smtClean="0">
                <a:solidFill>
                  <a:srgbClr val="0070C0"/>
                </a:solidFill>
              </a:rPr>
              <a:t>    </a:t>
            </a:r>
            <a:r>
              <a:rPr lang="el-GR" sz="2700" smtClean="0">
                <a:solidFill>
                  <a:srgbClr val="00B050"/>
                </a:solidFill>
              </a:rPr>
              <a:t>Εξεταζόμενα μαθήματα</a:t>
            </a:r>
            <a:r>
              <a:rPr lang="en-US" sz="2700" smtClean="0"/>
              <a:t>: </a:t>
            </a:r>
            <a:r>
              <a:rPr lang="el-GR" sz="2700" smtClean="0"/>
              <a:t>Γλώσσα,</a:t>
            </a:r>
            <a:r>
              <a:rPr lang="en-US" sz="2700" smtClean="0"/>
              <a:t> </a:t>
            </a:r>
            <a:r>
              <a:rPr lang="el-GR" sz="2700" smtClean="0"/>
              <a:t>Αρχαία,</a:t>
            </a:r>
            <a:r>
              <a:rPr lang="en-US" sz="2700" smtClean="0"/>
              <a:t> </a:t>
            </a:r>
            <a:r>
              <a:rPr lang="el-GR" sz="2700" smtClean="0"/>
              <a:t>Ιστορία, Λατινικά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700" smtClean="0"/>
              <a:t>    Μαθήματα Βαρύτητας</a:t>
            </a:r>
            <a:r>
              <a:rPr lang="en-US" sz="2700" smtClean="0"/>
              <a:t>:</a:t>
            </a:r>
            <a:r>
              <a:rPr lang="el-GR" sz="2700" smtClean="0"/>
              <a:t>  </a:t>
            </a:r>
            <a:r>
              <a:rPr lang="el-GR" sz="2700" smtClean="0">
                <a:solidFill>
                  <a:srgbClr val="FF0000"/>
                </a:solidFill>
              </a:rPr>
              <a:t>Αρχαία 1,3      Ιστορία 0,7</a:t>
            </a:r>
          </a:p>
          <a:p>
            <a:pPr eaLnBrk="1" hangingPunct="1">
              <a:lnSpc>
                <a:spcPct val="90000"/>
              </a:lnSpc>
            </a:pPr>
            <a:endParaRPr lang="el-GR" sz="27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1274763"/>
          </a:xfrm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Δεύτερο πεδίο</a:t>
            </a:r>
            <a:r>
              <a:rPr lang="el-GR" smtClean="0">
                <a:solidFill>
                  <a:srgbClr val="FF0000"/>
                </a:solidFill>
              </a:rPr>
              <a:t/>
            </a:r>
            <a:br>
              <a:rPr lang="el-GR" smtClean="0">
                <a:solidFill>
                  <a:srgbClr val="FF0000"/>
                </a:solidFill>
              </a:rPr>
            </a:br>
            <a:r>
              <a:rPr lang="el-GR" sz="3100" b="1" smtClean="0">
                <a:solidFill>
                  <a:srgbClr val="FF0000"/>
                </a:solidFill>
              </a:rPr>
              <a:t>Θετικών &amp; Τεχνολογικών επιστημών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500188"/>
            <a:ext cx="9144000" cy="50720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3000" smtClean="0"/>
              <a:t>    Πολιτικός Μηχανικός, Αρχιτέκτονας, Ηλεκτρολόγος, Μηχανολόγος ,Χημικός μηχανικός, Ηλεκτρονικός Μηχανικός υπολογιστών, Μαθηματικός </a:t>
            </a:r>
            <a:r>
              <a:rPr lang="en-US" sz="3000" smtClean="0"/>
              <a:t>, </a:t>
            </a:r>
            <a:r>
              <a:rPr lang="el-GR" sz="3000" smtClean="0"/>
              <a:t>Φυσικός , Χημικός , Βιολόγος , Γεωπόνος, ΤΕΦΑΑ</a:t>
            </a:r>
            <a:r>
              <a:rPr lang="en-US" sz="3000" smtClean="0"/>
              <a:t>,</a:t>
            </a:r>
            <a:r>
              <a:rPr lang="el-GR" sz="3000" smtClean="0"/>
              <a:t>  Στρατός &amp; </a:t>
            </a:r>
            <a:r>
              <a:rPr lang="el-GR" sz="3000" smtClean="0">
                <a:solidFill>
                  <a:srgbClr val="0070C0"/>
                </a:solidFill>
              </a:rPr>
              <a:t>ΣΥΔ,</a:t>
            </a:r>
            <a:r>
              <a:rPr lang="el-GR" sz="3000" smtClean="0"/>
              <a:t> ΑΕΝ, Πληροφορική &amp; τηλεπικοινωνίες, Πληροφορική στη Βιοιατρική</a:t>
            </a:r>
            <a:r>
              <a:rPr lang="en-US" sz="3000" smtClean="0"/>
              <a:t>,</a:t>
            </a:r>
            <a:r>
              <a:rPr lang="el-GR" sz="3000" smtClean="0"/>
              <a:t> </a:t>
            </a:r>
            <a:r>
              <a:rPr lang="el-GR" sz="3000" smtClean="0">
                <a:solidFill>
                  <a:srgbClr val="00B050"/>
                </a:solidFill>
              </a:rPr>
              <a:t>Επιστήμης υπολογιστών(Ηράκλειο</a:t>
            </a:r>
            <a:r>
              <a:rPr lang="el-GR" sz="3000" smtClean="0"/>
              <a:t>), Μουσική, Πλαστικών τεχνών, Κινηματογράφος, Γραφιστική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3000" smtClean="0">
                <a:solidFill>
                  <a:srgbClr val="0070C0"/>
                </a:solidFill>
              </a:rPr>
              <a:t>    Αστυνομία, Πυροσβεστική</a:t>
            </a:r>
            <a:endParaRPr lang="en-US" sz="30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3000" smtClean="0">
                <a:solidFill>
                  <a:srgbClr val="00B050"/>
                </a:solidFill>
              </a:rPr>
              <a:t>Εξεταζόμενα μαθήματα</a:t>
            </a:r>
            <a:r>
              <a:rPr lang="en-US" sz="3000" smtClean="0"/>
              <a:t>:</a:t>
            </a:r>
            <a:r>
              <a:rPr lang="el-GR" sz="3000" smtClean="0"/>
              <a:t> Γλώσσα,Φυσική,Χημεία,Μαθημ.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3000" smtClean="0"/>
              <a:t>Μαθήματα Βαρύτητας</a:t>
            </a:r>
            <a:r>
              <a:rPr lang="en-US" sz="3000" smtClean="0">
                <a:solidFill>
                  <a:srgbClr val="FF0000"/>
                </a:solidFill>
              </a:rPr>
              <a:t>: </a:t>
            </a:r>
            <a:r>
              <a:rPr lang="el-GR" sz="3000" smtClean="0">
                <a:solidFill>
                  <a:srgbClr val="FF0000"/>
                </a:solidFill>
              </a:rPr>
              <a:t>Μαθηματικά 1,3</a:t>
            </a:r>
            <a:r>
              <a:rPr lang="en-US" sz="3000" smtClean="0">
                <a:solidFill>
                  <a:srgbClr val="FF0000"/>
                </a:solidFill>
              </a:rPr>
              <a:t>    </a:t>
            </a:r>
            <a:r>
              <a:rPr lang="el-GR" sz="3000" smtClean="0">
                <a:solidFill>
                  <a:srgbClr val="FF0000"/>
                </a:solidFill>
              </a:rPr>
              <a:t>Φυσική 0,7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18487" cy="13414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b="1" smtClean="0">
                <a:solidFill>
                  <a:srgbClr val="FF0000"/>
                </a:solidFill>
              </a:rPr>
              <a:t>Τρίτο Πεδίο</a:t>
            </a:r>
            <a:r>
              <a:rPr lang="el-GR" sz="4000" smtClean="0"/>
              <a:t/>
            </a:r>
            <a:br>
              <a:rPr lang="el-GR" sz="4000" smtClean="0"/>
            </a:br>
            <a:r>
              <a:rPr lang="el-GR" sz="2800" b="1" smtClean="0">
                <a:solidFill>
                  <a:srgbClr val="FF0000"/>
                </a:solidFill>
              </a:rPr>
              <a:t>Επιστήμες Υγείας &amp; Ζωής </a:t>
            </a:r>
            <a:br>
              <a:rPr lang="el-GR" sz="2800" b="1" smtClean="0">
                <a:solidFill>
                  <a:srgbClr val="FF0000"/>
                </a:solidFill>
              </a:rPr>
            </a:br>
            <a:r>
              <a:rPr lang="el-GR" sz="2800" b="1" smtClean="0"/>
              <a:t>Μπορούν να το δηλώσουν όλοι</a:t>
            </a: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557338"/>
            <a:ext cx="9144000" cy="508635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l-GR" sz="3000" smtClean="0"/>
              <a:t>    Ιατρική, Φαρμακευτική, Οδοντιατρική , Κτηνιατρική, Βιολογία, Μοριακή Βιολογία, Διαιτολόγια , ΣΣΑΣ,ΣΑΝ, Αισθητική, Λογοθεραπεία, Μαιευτική, Εργοθεραπεία, Νοσηλευτική, Ιατρικών εργαστηρίων, Φυσικοθεραπεία, Οδοντική τεχνολογία , Οπτική, </a:t>
            </a:r>
            <a:r>
              <a:rPr lang="el-GR" sz="3000" smtClean="0">
                <a:solidFill>
                  <a:srgbClr val="0070C0"/>
                </a:solidFill>
              </a:rPr>
              <a:t>Γεωπονία, Πληροφορική</a:t>
            </a:r>
            <a:r>
              <a:rPr lang="en-US" sz="3000" smtClean="0">
                <a:solidFill>
                  <a:srgbClr val="0070C0"/>
                </a:solidFill>
              </a:rPr>
              <a:t> </a:t>
            </a:r>
            <a:r>
              <a:rPr lang="el-GR" sz="3000" smtClean="0">
                <a:solidFill>
                  <a:srgbClr val="0070C0"/>
                </a:solidFill>
              </a:rPr>
              <a:t>στη</a:t>
            </a:r>
            <a:r>
              <a:rPr lang="en-US" sz="3000" smtClean="0">
                <a:solidFill>
                  <a:srgbClr val="0070C0"/>
                </a:solidFill>
              </a:rPr>
              <a:t> </a:t>
            </a:r>
            <a:r>
              <a:rPr lang="el-GR" sz="3000" smtClean="0">
                <a:solidFill>
                  <a:srgbClr val="0070C0"/>
                </a:solidFill>
              </a:rPr>
              <a:t>βιοιατρική, ΤΕΦΑΑ, Μουσική, Κινηματογράφος</a:t>
            </a:r>
          </a:p>
          <a:p>
            <a:pPr eaLnBrk="1" hangingPunct="1">
              <a:lnSpc>
                <a:spcPct val="70000"/>
              </a:lnSpc>
            </a:pPr>
            <a:r>
              <a:rPr lang="el-GR" sz="3000" smtClean="0"/>
              <a:t>Μαθήματα βαρύτητας πεδίο </a:t>
            </a:r>
            <a:r>
              <a:rPr lang="el-GR" sz="3000" smtClean="0">
                <a:solidFill>
                  <a:srgbClr val="7030A0"/>
                </a:solidFill>
              </a:rPr>
              <a:t>Θετικών</a:t>
            </a:r>
            <a:r>
              <a:rPr lang="el-GR" sz="3000" smtClean="0"/>
              <a:t> επιστημών</a:t>
            </a:r>
            <a:r>
              <a:rPr lang="en-US" sz="3000" smtClean="0"/>
              <a:t>:</a:t>
            </a:r>
            <a:r>
              <a:rPr lang="el-GR" sz="3000" smtClean="0"/>
              <a:t> </a:t>
            </a:r>
            <a:r>
              <a:rPr lang="el-GR" sz="3000" smtClean="0">
                <a:solidFill>
                  <a:srgbClr val="FF0000"/>
                </a:solidFill>
              </a:rPr>
              <a:t>  Βιολογία 1,3                  Χημεία 0,7</a:t>
            </a:r>
          </a:p>
          <a:p>
            <a:pPr eaLnBrk="1" hangingPunct="1">
              <a:lnSpc>
                <a:spcPct val="70000"/>
              </a:lnSpc>
            </a:pPr>
            <a:r>
              <a:rPr lang="el-GR" sz="3000" smtClean="0"/>
              <a:t>Μαθήματα βαρύτητας Πεδίο </a:t>
            </a:r>
            <a:r>
              <a:rPr lang="el-GR" sz="3000" smtClean="0">
                <a:solidFill>
                  <a:srgbClr val="7030A0"/>
                </a:solidFill>
              </a:rPr>
              <a:t>Ανθρωπιστικών</a:t>
            </a:r>
            <a:r>
              <a:rPr lang="el-GR" sz="3000" smtClean="0"/>
              <a:t> , </a:t>
            </a:r>
            <a:r>
              <a:rPr lang="el-GR" sz="3000" smtClean="0">
                <a:solidFill>
                  <a:srgbClr val="7030A0"/>
                </a:solidFill>
              </a:rPr>
              <a:t>Πληροφορικής &amp; Οικονομικών </a:t>
            </a:r>
            <a:r>
              <a:rPr lang="el-GR" sz="3000" smtClean="0"/>
              <a:t>επιστημών</a:t>
            </a:r>
            <a:r>
              <a:rPr lang="en-US" sz="3000" smtClean="0">
                <a:solidFill>
                  <a:srgbClr val="FF0000"/>
                </a:solidFill>
              </a:rPr>
              <a:t>:</a:t>
            </a:r>
            <a:r>
              <a:rPr lang="el-GR" sz="300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l-GR" sz="3000" smtClean="0">
                <a:solidFill>
                  <a:srgbClr val="FF0000"/>
                </a:solidFill>
              </a:rPr>
              <a:t>    </a:t>
            </a:r>
            <a:r>
              <a:rPr lang="en-US" sz="3000" smtClean="0">
                <a:solidFill>
                  <a:srgbClr val="FF0000"/>
                </a:solidFill>
              </a:rPr>
              <a:t>B</a:t>
            </a:r>
            <a:r>
              <a:rPr lang="el-GR" sz="3000" smtClean="0">
                <a:solidFill>
                  <a:srgbClr val="FF0000"/>
                </a:solidFill>
              </a:rPr>
              <a:t>ιολογία γενικής 0,9     Γλώσσα 0,4 </a:t>
            </a:r>
            <a:r>
              <a:rPr lang="el-GR" sz="2000" smtClean="0"/>
              <a:t>Εάν θα γράψεις 20 σε όλα τα μαθήματα θα συγκεντρώσεις το μέγιστο18600 μόρια</a:t>
            </a:r>
          </a:p>
          <a:p>
            <a:pPr eaLnBrk="1" hangingPunct="1">
              <a:lnSpc>
                <a:spcPct val="70000"/>
              </a:lnSpc>
            </a:pPr>
            <a:endParaRPr lang="el-GR" sz="2000" smtClean="0"/>
          </a:p>
          <a:p>
            <a:pPr eaLnBrk="1" hangingPunct="1">
              <a:lnSpc>
                <a:spcPct val="70000"/>
              </a:lnSpc>
            </a:pPr>
            <a:endParaRPr lang="el-G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91512" cy="1412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b="1" smtClean="0">
                <a:solidFill>
                  <a:srgbClr val="FF0000"/>
                </a:solidFill>
              </a:rPr>
              <a:t>Τέταρτο Πεδίο</a:t>
            </a:r>
            <a:r>
              <a:rPr lang="el-GR" sz="4000" smtClean="0">
                <a:solidFill>
                  <a:srgbClr val="FF0000"/>
                </a:solidFill>
              </a:rPr>
              <a:t/>
            </a:r>
            <a:br>
              <a:rPr lang="el-GR" sz="4000" smtClean="0">
                <a:solidFill>
                  <a:srgbClr val="FF0000"/>
                </a:solidFill>
              </a:rPr>
            </a:br>
            <a:r>
              <a:rPr lang="el-GR" sz="2800" b="1" smtClean="0">
                <a:solidFill>
                  <a:srgbClr val="FF0000"/>
                </a:solidFill>
              </a:rPr>
              <a:t>Επιστήμες εκπαίδευσης</a:t>
            </a:r>
            <a:br>
              <a:rPr lang="el-GR" sz="2800" b="1" smtClean="0">
                <a:solidFill>
                  <a:srgbClr val="FF0000"/>
                </a:solidFill>
              </a:rPr>
            </a:br>
            <a:r>
              <a:rPr lang="el-GR" sz="2800" b="1" smtClean="0">
                <a:solidFill>
                  <a:srgbClr val="FF0000"/>
                </a:solidFill>
              </a:rPr>
              <a:t>Μπορούν να δηλώσουν όλοι</a:t>
            </a: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14313" y="1628775"/>
            <a:ext cx="8929687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3000" smtClean="0"/>
              <a:t>    Δάσκαλος, Νηπιαγωγός , ΤΕΦ</a:t>
            </a:r>
            <a:r>
              <a:rPr lang="en-US" sz="3000" smtClean="0"/>
              <a:t>A</a:t>
            </a:r>
            <a:r>
              <a:rPr lang="el-GR" sz="3000" smtClean="0"/>
              <a:t>Α , Μουσική, Κινηματογράφου, Ήχου &amp; εικόνας , Προσχολικής αγωγής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3000" smtClean="0"/>
          </a:p>
          <a:p>
            <a:pPr eaLnBrk="1" hangingPunct="1">
              <a:lnSpc>
                <a:spcPct val="80000"/>
              </a:lnSpc>
            </a:pPr>
            <a:r>
              <a:rPr lang="el-GR" sz="3000" smtClean="0"/>
              <a:t>Μαθήματα βαρύτητας, </a:t>
            </a:r>
            <a:r>
              <a:rPr lang="el-GR" sz="3000" smtClean="0">
                <a:solidFill>
                  <a:srgbClr val="0070C0"/>
                </a:solidFill>
              </a:rPr>
              <a:t>Πεδίο Ανθρωπιστικών  </a:t>
            </a:r>
            <a:r>
              <a:rPr lang="en-US" sz="3000" smtClean="0">
                <a:solidFill>
                  <a:srgbClr val="FF0000"/>
                </a:solidFill>
              </a:rPr>
              <a:t>:</a:t>
            </a:r>
            <a:endParaRPr lang="el-GR" sz="3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3000" smtClean="0">
                <a:solidFill>
                  <a:srgbClr val="FF0000"/>
                </a:solidFill>
              </a:rPr>
              <a:t>    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Γλώσσα 1,3 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          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Μαθηματικά Γενικής 0,7</a:t>
            </a:r>
            <a:endParaRPr lang="en-US" sz="3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3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3000" smtClean="0"/>
              <a:t>Μαθήματα βαρύτητας</a:t>
            </a:r>
            <a:r>
              <a:rPr lang="el-GR" sz="3000" smtClean="0">
                <a:solidFill>
                  <a:srgbClr val="0070C0"/>
                </a:solidFill>
              </a:rPr>
              <a:t>, Πεδίο Θετικών επιστημών, Πληροφορικής &amp; Οικονομικών σπουδών </a:t>
            </a:r>
            <a:r>
              <a:rPr lang="en-US" sz="3000" smtClean="0">
                <a:solidFill>
                  <a:srgbClr val="FF0000"/>
                </a:solidFill>
              </a:rPr>
              <a:t>:</a:t>
            </a:r>
            <a:endParaRPr lang="el-GR" sz="3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3000" smtClean="0">
                <a:solidFill>
                  <a:srgbClr val="FF0000"/>
                </a:solidFill>
              </a:rPr>
              <a:t>    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Γλώσσα 1,3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   </a:t>
            </a:r>
            <a:r>
              <a:rPr lang="en-US" sz="3000" smtClean="0">
                <a:solidFill>
                  <a:srgbClr val="FF0000"/>
                </a:solidFill>
              </a:rPr>
              <a:t> </a:t>
            </a:r>
            <a:r>
              <a:rPr lang="el-GR" sz="3000" smtClean="0">
                <a:solidFill>
                  <a:srgbClr val="FF0000"/>
                </a:solidFill>
              </a:rPr>
              <a:t>        Ιστορία Γενικής 0,7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3000" smtClean="0"/>
              <a:t>    Ισότιμη πρόσβαση για όλους</a:t>
            </a:r>
          </a:p>
          <a:p>
            <a:pPr eaLnBrk="1" hangingPunct="1">
              <a:lnSpc>
                <a:spcPct val="80000"/>
              </a:lnSpc>
            </a:pPr>
            <a:endParaRPr lang="el-G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Πέμπτο Πεδίο</a:t>
            </a:r>
            <a:r>
              <a:rPr lang="el-GR" sz="4000" smtClean="0">
                <a:solidFill>
                  <a:srgbClr val="FF0000"/>
                </a:solidFill>
              </a:rPr>
              <a:t/>
            </a:r>
            <a:br>
              <a:rPr lang="el-GR" sz="4000" smtClean="0">
                <a:solidFill>
                  <a:srgbClr val="FF0000"/>
                </a:solidFill>
              </a:rPr>
            </a:br>
            <a:r>
              <a:rPr lang="el-GR" sz="2800" b="1" smtClean="0">
                <a:solidFill>
                  <a:srgbClr val="FF0000"/>
                </a:solidFill>
              </a:rPr>
              <a:t>Οικονομίας &amp; Πληροφορικής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214438"/>
            <a:ext cx="8686800" cy="5429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700" smtClean="0"/>
              <a:t>Διοίκηση επιχειρήσεων , Λογιστικής &amp; Χρηματοοικονομικής, Μαρκετινγκ, Διεθνών &amp; Ευρωπαϊκών Σπουδών ,Στατιστική, Ναυτιλιακά, </a:t>
            </a:r>
            <a:r>
              <a:rPr lang="el-GR" sz="2700" smtClean="0">
                <a:solidFill>
                  <a:srgbClr val="0070C0"/>
                </a:solidFill>
              </a:rPr>
              <a:t>Πληροφορική , Πληροφορική &amp; τηλεπικοινωνίες &amp; τηλεματική, Ψηφιακών συστημάτων, ΤΕΦ</a:t>
            </a:r>
            <a:r>
              <a:rPr lang="en-US" sz="2700" smtClean="0">
                <a:solidFill>
                  <a:srgbClr val="0070C0"/>
                </a:solidFill>
              </a:rPr>
              <a:t>A</a:t>
            </a:r>
            <a:r>
              <a:rPr lang="el-GR" sz="2700" smtClean="0">
                <a:solidFill>
                  <a:srgbClr val="0070C0"/>
                </a:solidFill>
              </a:rPr>
              <a:t>Α, Μουσική</a:t>
            </a:r>
            <a:r>
              <a:rPr lang="el-GR" sz="2700" smtClean="0"/>
              <a:t>, </a:t>
            </a:r>
            <a:r>
              <a:rPr lang="el-GR" sz="2700" smtClean="0">
                <a:solidFill>
                  <a:srgbClr val="0070C0"/>
                </a:solidFill>
              </a:rPr>
              <a:t>Κινηματογράφου</a:t>
            </a:r>
            <a:r>
              <a:rPr lang="el-GR" sz="2700" smtClean="0"/>
              <a:t> </a:t>
            </a:r>
            <a:r>
              <a:rPr lang="el-GR" sz="2700" smtClean="0">
                <a:solidFill>
                  <a:srgbClr val="0070C0"/>
                </a:solidFill>
              </a:rPr>
              <a:t>, Πλαστικών τεχνών</a:t>
            </a:r>
            <a:r>
              <a:rPr lang="el-GR" sz="2700" smtClean="0"/>
              <a:t>, Αστυνομία, </a:t>
            </a:r>
            <a:r>
              <a:rPr lang="el-GR" sz="2700" smtClean="0">
                <a:solidFill>
                  <a:srgbClr val="0070C0"/>
                </a:solidFill>
              </a:rPr>
              <a:t>Πυροσβεστική</a:t>
            </a:r>
            <a:r>
              <a:rPr lang="el-GR" sz="2700" smtClean="0"/>
              <a:t>, </a:t>
            </a:r>
            <a:r>
              <a:rPr lang="el-GR" sz="2700" smtClean="0">
                <a:solidFill>
                  <a:srgbClr val="0070C0"/>
                </a:solidFill>
              </a:rPr>
              <a:t>ΑΕΝ,</a:t>
            </a:r>
            <a:r>
              <a:rPr lang="el-GR" sz="2700" smtClean="0"/>
              <a:t>ΣΣΑΣ, Διοίκηση τουριστικών επιχειρήσεων, </a:t>
            </a:r>
            <a:r>
              <a:rPr lang="el-GR" sz="2700" smtClean="0">
                <a:solidFill>
                  <a:srgbClr val="0070C0"/>
                </a:solidFill>
              </a:rPr>
              <a:t>Γραφιστική</a:t>
            </a:r>
            <a:r>
              <a:rPr lang="el-GR" sz="2700" smtClean="0"/>
              <a:t>, </a:t>
            </a:r>
            <a:r>
              <a:rPr lang="el-GR" sz="2700" smtClean="0">
                <a:solidFill>
                  <a:srgbClr val="0070C0"/>
                </a:solidFill>
              </a:rPr>
              <a:t>Εσωτερική Αρχιτεκτονική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7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smtClean="0">
                <a:solidFill>
                  <a:srgbClr val="00B050"/>
                </a:solidFill>
              </a:rPr>
              <a:t>Εξεταζόμενα μαθήματα</a:t>
            </a:r>
            <a:r>
              <a:rPr lang="en-US" sz="2700" smtClean="0">
                <a:solidFill>
                  <a:srgbClr val="0070C0"/>
                </a:solidFill>
              </a:rPr>
              <a:t>:</a:t>
            </a:r>
            <a:r>
              <a:rPr lang="el-GR" sz="2700" smtClean="0">
                <a:solidFill>
                  <a:srgbClr val="0070C0"/>
                </a:solidFill>
              </a:rPr>
              <a:t>Γλώσσα, Μαθηματικά, ΑΕΠΠ,ΑΟΘ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smtClean="0"/>
              <a:t>Μαθήματα βαρύτητας</a:t>
            </a:r>
            <a:r>
              <a:rPr lang="en-US" sz="2700" smtClean="0">
                <a:solidFill>
                  <a:srgbClr val="FF0000"/>
                </a:solidFill>
              </a:rPr>
              <a:t>:</a:t>
            </a:r>
            <a:r>
              <a:rPr lang="el-GR" sz="270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700" smtClean="0">
                <a:solidFill>
                  <a:srgbClr val="FF0000"/>
                </a:solidFill>
              </a:rPr>
              <a:t>    </a:t>
            </a:r>
            <a:r>
              <a:rPr lang="en-US" sz="2700" smtClean="0">
                <a:solidFill>
                  <a:srgbClr val="FF0000"/>
                </a:solidFill>
              </a:rPr>
              <a:t>M</a:t>
            </a:r>
            <a:r>
              <a:rPr lang="el-GR" sz="2700" smtClean="0">
                <a:solidFill>
                  <a:srgbClr val="FF0000"/>
                </a:solidFill>
              </a:rPr>
              <a:t>αθηματικά Προσανατολισμού 1,3       Οικονομία 0,7</a:t>
            </a:r>
          </a:p>
          <a:p>
            <a:pPr eaLnBrk="1" hangingPunct="1">
              <a:lnSpc>
                <a:spcPct val="90000"/>
              </a:lnSpc>
              <a:defRPr/>
            </a:pPr>
            <a:endParaRPr lang="el-GR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mtClean="0"/>
              <a:t>   Εάν αποφασίσεις ΓΕΛ υπάρχει ακόμη το </a:t>
            </a:r>
            <a:r>
              <a:rPr lang="el-GR" smtClean="0">
                <a:solidFill>
                  <a:srgbClr val="FF0000"/>
                </a:solidFill>
              </a:rPr>
              <a:t>Μουσικό</a:t>
            </a:r>
            <a:r>
              <a:rPr lang="el-GR" smtClean="0"/>
              <a:t> στη Χαλέπα (2821088065)</a:t>
            </a:r>
          </a:p>
          <a:p>
            <a:pPr>
              <a:buFontTx/>
              <a:buNone/>
            </a:pPr>
            <a:r>
              <a:rPr lang="el-GR" smtClean="0"/>
              <a:t>   &amp; το </a:t>
            </a:r>
            <a:r>
              <a:rPr lang="el-GR" smtClean="0">
                <a:solidFill>
                  <a:srgbClr val="FF0000"/>
                </a:solidFill>
              </a:rPr>
              <a:t>Εκκλησιαστικό </a:t>
            </a:r>
            <a:r>
              <a:rPr lang="el-GR" smtClean="0"/>
              <a:t>(2821044475) στον   Αγ. Ματθαίο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467544" y="3933056"/>
            <a:ext cx="7850104" cy="1643074"/>
          </a:xfrm>
        </p:spPr>
        <p:txBody>
          <a:bodyPr lIns="45720" rIns="45720" anchor="t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l-GR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ΕΠΑΓΓΕΛΜΑΤΙΚΟ ΛΥΚΕΙΟ (ΕΠΑ.Λ.)</a:t>
            </a:r>
            <a:r>
              <a:rPr lang="en-US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sz="4000" b="1" kern="1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endParaRPr lang="el-GR" sz="4000" b="1" kern="1200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3795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95288" y="4941888"/>
            <a:ext cx="8458200" cy="914400"/>
          </a:xfrm>
        </p:spPr>
        <p:txBody>
          <a:bodyPr tIns="0" rIns="45720" bIns="0" anchor="b"/>
          <a:lstStyle/>
          <a:p>
            <a:pPr marL="0" indent="0" eaLnBrk="1" hangingPunct="1">
              <a:buFontTx/>
              <a:buNone/>
            </a:pPr>
            <a:r>
              <a:rPr lang="el-GR" b="1" smtClean="0">
                <a:solidFill>
                  <a:srgbClr val="FF0000"/>
                </a:solidFill>
              </a:rPr>
              <a:t>            ΤΑ ΕΠΑ.Λ. ΤΟΥ Ν. ΧΑΝΙΩΝ</a:t>
            </a:r>
          </a:p>
        </p:txBody>
      </p:sp>
      <p:sp>
        <p:nvSpPr>
          <p:cNvPr id="52228" name="5 - TextBox"/>
          <p:cNvSpPr txBox="1">
            <a:spLocks noChangeArrowheads="1"/>
          </p:cNvSpPr>
          <p:nvPr/>
        </p:nvSpPr>
        <p:spPr bwMode="auto">
          <a:xfrm>
            <a:off x="1331913" y="404813"/>
            <a:ext cx="635793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ΔΙΕΥΘΥΝΣΗ ΔΕΥΤΕΡΟΒΑΘΜΙΑΣ ΕΚΠΑΙΔΕΥΣΗΣ</a:t>
            </a:r>
            <a:br>
              <a:rPr lang="el-G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l-G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ΧΑΝΙΩΝ</a:t>
            </a:r>
            <a:endParaRPr lang="en-US" sz="1800" b="1">
              <a:latin typeface="Verdana" pitchFamily="34" charset="0"/>
            </a:endParaRPr>
          </a:p>
          <a:p>
            <a:pPr algn="ctr">
              <a:defRPr/>
            </a:pPr>
            <a:r>
              <a:rPr lang="el-GR" sz="2400" b="1">
                <a:solidFill>
                  <a:srgbClr val="FF0000"/>
                </a:solidFill>
                <a:latin typeface="Verdana" pitchFamily="34" charset="0"/>
              </a:rPr>
              <a:t>Κέντρο Συμβουλευτικής &amp; Προσανατολισμού (ΚΕΣΥΠ) Χανίων</a:t>
            </a:r>
          </a:p>
          <a:p>
            <a:pPr algn="ctr">
              <a:defRPr/>
            </a:pPr>
            <a:endParaRPr lang="el-GR" sz="2400" b="1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3797" name="Picture 5" descr="Νέα εικόν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989138"/>
            <a:ext cx="2951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5 - TextBox"/>
          <p:cNvSpPr txBox="1">
            <a:spLocks noChangeArrowheads="1"/>
          </p:cNvSpPr>
          <p:nvPr/>
        </p:nvSpPr>
        <p:spPr bwMode="auto">
          <a:xfrm>
            <a:off x="0" y="587692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/>
            <a:r>
              <a:rPr lang="el-GR" sz="1600"/>
              <a:t>Τρίκκα Μαρία</a:t>
            </a:r>
            <a:endParaRPr lang="en-US" sz="1600"/>
          </a:p>
          <a:p>
            <a:pPr marL="363538"/>
            <a:r>
              <a:rPr lang="el-GR" sz="1600"/>
              <a:t>Εκπαιδευτικός Ε.Κ. Χανίων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 bwMode="auto">
          <a:xfrm>
            <a:off x="467544" y="404664"/>
            <a:ext cx="78501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ΕΠΑΓΓΕΛΜΑΤΙΚΟ ΛΥΚΕΙΟ (ΕΠΑ.Λ.)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l-GR" sz="2200" u="sng" dirty="0">
                <a:latin typeface="Calibri" pitchFamily="34" charset="0"/>
                <a:hlinkClick r:id="rId2"/>
              </a:rPr>
              <a:t>Ν. 4186/2013 (ΦΕΚ 193/17-09-2013</a:t>
            </a:r>
            <a:r>
              <a:rPr lang="el-GR" sz="2200" u="sng" dirty="0">
                <a:latin typeface="Calibri" pitchFamily="34" charset="0"/>
                <a:hlinkClick r:id="rId2"/>
              </a:rPr>
              <a:t>)</a:t>
            </a:r>
            <a:endParaRPr lang="el-GR" sz="22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3850" y="2276475"/>
            <a:ext cx="8208963" cy="15700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sz="2400" b="1" dirty="0"/>
              <a:t>Ημερήσια Λύκεια: </a:t>
            </a:r>
            <a:r>
              <a:rPr lang="el-GR" sz="2400" dirty="0"/>
              <a:t>φοίτηση 3 έτη</a:t>
            </a:r>
          </a:p>
          <a:p>
            <a:pPr>
              <a:defRPr/>
            </a:pPr>
            <a:endParaRPr lang="el-GR" sz="2400" dirty="0"/>
          </a:p>
          <a:p>
            <a:pPr>
              <a:defRPr/>
            </a:pPr>
            <a:r>
              <a:rPr lang="el-GR" sz="2400" dirty="0"/>
              <a:t>Δικαίωμα εγγραφής στην Α΄ τάξη έχουν όσοι κατέχουν απολυτήριο Γυμνασίου ή άλλου ισότιμου τίτλου.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323850" y="3933825"/>
            <a:ext cx="8208963" cy="2308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sz="2400" b="1" dirty="0"/>
              <a:t>Εσπερινά Λύκεια : </a:t>
            </a:r>
            <a:r>
              <a:rPr lang="el-GR" sz="2400" dirty="0"/>
              <a:t>φοίτηση 4 έτη</a:t>
            </a:r>
          </a:p>
          <a:p>
            <a:pPr>
              <a:defRPr/>
            </a:pPr>
            <a:r>
              <a:rPr lang="el-GR" sz="2400" dirty="0"/>
              <a:t> </a:t>
            </a:r>
          </a:p>
          <a:p>
            <a:pPr>
              <a:defRPr/>
            </a:pPr>
            <a:r>
              <a:rPr lang="el-GR" sz="2400" dirty="0"/>
              <a:t>Δικαίωμα εγγραφής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l-GR" sz="2400" dirty="0"/>
              <a:t> εργαζόμενοι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l-GR" sz="2400" dirty="0"/>
              <a:t> άνεργοι που κατέχουν κάρτα ΟΑΕΔ</a:t>
            </a:r>
            <a:endParaRPr lang="en-US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el-GR" sz="2400" dirty="0"/>
              <a:t>Κατώτατο όριο ηλικίας 15 έτη.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0" y="0"/>
          <a:ext cx="8820150" cy="64531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179388" y="981075"/>
            <a:ext cx="8713787" cy="46164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sz="2400" dirty="0"/>
              <a:t>Ανήκει στο τυπικό εκπαιδευτικό σύστημα. Στα Ημερήσια ΕΠΑ.Λ., σε αυτόν τον κύκλο, λειτουργούν τρεις τάξεις. </a:t>
            </a:r>
            <a:endParaRPr lang="en-US" sz="2400" dirty="0"/>
          </a:p>
          <a:p>
            <a:pPr>
              <a:defRPr/>
            </a:pPr>
            <a:endParaRPr lang="en-US" sz="1200" dirty="0"/>
          </a:p>
          <a:p>
            <a:pPr marL="536575" indent="-3619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l-GR" sz="2400" dirty="0"/>
              <a:t>Στην </a:t>
            </a:r>
            <a:r>
              <a:rPr lang="el-GR" sz="2400" b="1" dirty="0"/>
              <a:t>Α΄ τάξη </a:t>
            </a:r>
            <a:r>
              <a:rPr lang="el-GR" sz="2400" dirty="0"/>
              <a:t>εγγράφονται χωρίς εξετάσεις οι κάτοχοι απολυτηρίου Γυμνασίου ή άλλου ισότιμου τίτλου. </a:t>
            </a:r>
            <a:endParaRPr lang="en-US" sz="2400" dirty="0"/>
          </a:p>
          <a:p>
            <a:pPr marL="536575" indent="-3619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l-GR" sz="2400" dirty="0"/>
              <a:t>Στη </a:t>
            </a:r>
            <a:r>
              <a:rPr lang="el-GR" sz="2400" b="1" dirty="0"/>
              <a:t>Β΄ τάξη </a:t>
            </a:r>
            <a:r>
              <a:rPr lang="el-GR" sz="2400" dirty="0"/>
              <a:t>εγγράφονται οι προαγόμενοι από την Α΄ τάξη του Γενικού ή του Επαγγελματικού Λυκείου. </a:t>
            </a:r>
            <a:r>
              <a:rPr lang="el-GR" sz="2400" u="sng" dirty="0"/>
              <a:t>Οι προαγόμενοι από την Α΄ Τάξη του Επαγγελματικού Λυκείου δικαιούνται να εγγραφούν στη Β΄ Τάξη του Γενικού Λυκείου</a:t>
            </a:r>
            <a:endParaRPr lang="en-US" sz="2400" u="sng" dirty="0"/>
          </a:p>
          <a:p>
            <a:pPr marL="536575" indent="-3619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l-GR" sz="2400" dirty="0"/>
              <a:t>Στη </a:t>
            </a:r>
            <a:r>
              <a:rPr lang="el-GR" sz="2400" b="1" dirty="0"/>
              <a:t>Γ΄ τάξη </a:t>
            </a:r>
            <a:r>
              <a:rPr lang="el-GR" sz="2400" dirty="0"/>
              <a:t>εγγράφονται οι προαγόμενοι από τη Β΄ τάξη του Επαγγελματικού Λυκείου.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endParaRPr lang="el-GR" sz="1200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defRPr/>
            </a:pPr>
            <a:r>
              <a:rPr lang="el-GR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Δευτεροβάθμιος Κύκλος Σπουδών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1071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900" smtClean="0">
                <a:solidFill>
                  <a:srgbClr val="FF0000"/>
                </a:solidFill>
              </a:rPr>
              <a:t>Μαθήματα Α τάξης</a:t>
            </a:r>
            <a:br>
              <a:rPr lang="el-GR" sz="4900" smtClean="0">
                <a:solidFill>
                  <a:srgbClr val="FF0000"/>
                </a:solidFill>
              </a:rPr>
            </a:br>
            <a:r>
              <a:rPr lang="el-GR" sz="4900" smtClean="0">
                <a:solidFill>
                  <a:srgbClr val="FF0000"/>
                </a:solidFill>
              </a:rPr>
              <a:t> </a:t>
            </a:r>
            <a:r>
              <a:rPr lang="el-GR" sz="3200" smtClean="0">
                <a:solidFill>
                  <a:srgbClr val="FF0000"/>
                </a:solidFill>
              </a:rPr>
              <a:t>Τάξη Γενικής παιδείας , 35 ώρες</a:t>
            </a: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28625" y="1500188"/>
            <a:ext cx="8258175" cy="5715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sz="2400" smtClean="0"/>
              <a:t>    </a:t>
            </a:r>
            <a:r>
              <a:rPr lang="el-GR" sz="2400" b="1" smtClean="0">
                <a:solidFill>
                  <a:srgbClr val="0070C0"/>
                </a:solidFill>
              </a:rPr>
              <a:t>Ελληνική γλώσσα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Αρχαία ελληνική γλώσσα &amp; γραμματεία    	5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Νέα ελληνική γλώσσα &amp; γραμματεία          	2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Νέα ελληνική γλώσσα &amp; Λογοτεχνία           	2 ώρες</a:t>
            </a:r>
            <a:endParaRPr lang="en-US" sz="2400" smtClean="0"/>
          </a:p>
          <a:p>
            <a:pPr marL="0" indent="0" eaLnBrk="1" hangingPunct="1">
              <a:lnSpc>
                <a:spcPct val="80000"/>
              </a:lnSpc>
            </a:pPr>
            <a:endParaRPr lang="el-GR" sz="2400" smtClean="0"/>
          </a:p>
          <a:p>
            <a:pPr marL="0" indent="0"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0070C0"/>
                </a:solidFill>
              </a:rPr>
              <a:t>Μαθηματικά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Άλγεβρα                                                           	 3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Γεωμετρία                                                         	 2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0070C0"/>
                </a:solidFill>
              </a:rPr>
              <a:t>Φυσικές Επιστήμες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Φυσική                                                                2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Χημεία                                                                 2 ώρες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l-GR" sz="2400" smtClean="0"/>
              <a:t>Βιολογία                                                              2 ώρες</a:t>
            </a:r>
          </a:p>
          <a:p>
            <a:pPr marL="0" indent="0" eaLnBrk="1" hangingPunct="1">
              <a:lnSpc>
                <a:spcPct val="80000"/>
              </a:lnSpc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39750" y="1268413"/>
            <a:ext cx="8208963" cy="5229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l-GR" sz="2400">
                <a:solidFill>
                  <a:srgbClr val="000000"/>
                </a:solidFill>
              </a:rPr>
              <a:t>Αποτελεί «Μεταδευτεροβάθμιο Κύκλο Σπουδών» και δεν εντάσσεται στο τυπικό εκπαιδευτικό σύστημα. </a:t>
            </a:r>
          </a:p>
          <a:p>
            <a:r>
              <a:rPr lang="el-GR" sz="2400">
                <a:solidFill>
                  <a:srgbClr val="000000"/>
                </a:solidFill>
              </a:rPr>
              <a:t>Η «Τάξη Μαθητείας» είναι </a:t>
            </a:r>
            <a:r>
              <a:rPr lang="el-GR" sz="2400">
                <a:solidFill>
                  <a:srgbClr val="FF0000"/>
                </a:solidFill>
              </a:rPr>
              <a:t>προαιρετική </a:t>
            </a:r>
            <a:r>
              <a:rPr lang="el-GR" sz="2400">
                <a:solidFill>
                  <a:srgbClr val="000000"/>
                </a:solidFill>
              </a:rPr>
              <a:t>και εγγράφονται οι κάτοχοι απολυτηρίου και πτυχίου του δευτεροβάθμιου κύκλου σπουδών του ΕΠΑ.Λ.</a:t>
            </a:r>
          </a:p>
          <a:p>
            <a:endParaRPr lang="el-GR" sz="2400">
              <a:solidFill>
                <a:srgbClr val="000000"/>
              </a:solidFill>
            </a:endParaRPr>
          </a:p>
          <a:p>
            <a:r>
              <a:rPr lang="el-GR" sz="2400">
                <a:solidFill>
                  <a:srgbClr val="000000"/>
                </a:solidFill>
              </a:rPr>
              <a:t>Εφαρμόζει το δυϊκό σύστημα εκπαίδευσης (μαθητείας) του Ο.Α.Ε.Δ. και έχει διάρκεια ένα (1) έτος.</a:t>
            </a:r>
          </a:p>
          <a:p>
            <a:endParaRPr lang="el-GR" sz="2400">
              <a:solidFill>
                <a:srgbClr val="000000"/>
              </a:solidFill>
            </a:endParaRPr>
          </a:p>
          <a:p>
            <a:r>
              <a:rPr lang="el-GR" sz="2400">
                <a:solidFill>
                  <a:srgbClr val="000000"/>
                </a:solidFill>
              </a:rPr>
              <a:t>Περιλαμβάνει:</a:t>
            </a:r>
          </a:p>
          <a:p>
            <a:pPr>
              <a:buFont typeface="Arial" charset="0"/>
              <a:buChar char="•"/>
            </a:pPr>
            <a:r>
              <a:rPr lang="el-GR" sz="2400">
                <a:solidFill>
                  <a:srgbClr val="000000"/>
                </a:solidFill>
              </a:rPr>
              <a:t>Μαθητεία με εκπαίδευση στο χώρο εργασίας, </a:t>
            </a:r>
          </a:p>
          <a:p>
            <a:pPr>
              <a:buFont typeface="Arial" charset="0"/>
              <a:buChar char="•"/>
            </a:pPr>
            <a:r>
              <a:rPr lang="el-GR" sz="2400">
                <a:solidFill>
                  <a:srgbClr val="000000"/>
                </a:solidFill>
              </a:rPr>
              <a:t>Μάθημα Ειδικότητας στη σχολική μονάδα </a:t>
            </a:r>
          </a:p>
          <a:p>
            <a:pPr>
              <a:buFont typeface="Arial" charset="0"/>
              <a:buChar char="•"/>
            </a:pPr>
            <a:r>
              <a:rPr lang="el-GR" sz="2400">
                <a:solidFill>
                  <a:srgbClr val="000000"/>
                </a:solidFill>
              </a:rPr>
              <a:t>Προπαρασκευαστικά Μαθήματα Πιστοποίησης.</a:t>
            </a:r>
          </a:p>
          <a:p>
            <a:endParaRPr lang="el-GR" sz="2400">
              <a:solidFill>
                <a:srgbClr val="000000"/>
              </a:solidFill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defRPr/>
            </a:pPr>
            <a:r>
              <a:rPr lang="el-GR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Τάξη Μαθητείας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32775" cy="1143000"/>
          </a:xfrm>
        </p:spPr>
        <p:txBody>
          <a:bodyPr lIns="45720" rIns="45720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Ομάδες Προσανατολισμού</a:t>
            </a:r>
          </a:p>
        </p:txBody>
      </p:sp>
      <p:sp>
        <p:nvSpPr>
          <p:cNvPr id="3" name="2 - Θέση ημερομηνίας"/>
          <p:cNvSpPr txBox="1">
            <a:spLocks noGrp="1"/>
          </p:cNvSpPr>
          <p:nvPr/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</p:spPr>
        <p:txBody>
          <a:bodyPr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8E39539-1E7E-4F8F-85D6-B093ECFFEC9C}" type="datetime1">
              <a:rPr lang="el-GR" sz="1000">
                <a:solidFill>
                  <a:schemeClr val="tx2">
                    <a:shade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15/3/2016</a:t>
            </a:fld>
            <a:endParaRPr lang="el-GR" sz="100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580C15-1722-4B83-B4FE-F2D6D44698FA}" type="slidenum">
              <a:rPr lang="el-GR" sz="1000">
                <a:solidFill>
                  <a:schemeClr val="tx2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el-GR" sz="100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5" name="4 - Θέση υποσέλιδου"/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>
                <a:solidFill>
                  <a:schemeClr val="tx2">
                    <a:shade val="50000"/>
                  </a:schemeClr>
                </a:solidFill>
                <a:latin typeface="+mn-lt"/>
              </a:rPr>
              <a:t>ΕΠΑΓΓΕΛΜΑΤΙΚΟ ΛΥΚΕΙΟ (ΕΠΑ.Λ.)</a:t>
            </a:r>
          </a:p>
        </p:txBody>
      </p:sp>
      <p:sp>
        <p:nvSpPr>
          <p:cNvPr id="35846" name="5 - Ορθογώνιο"/>
          <p:cNvSpPr>
            <a:spLocks noChangeArrowheads="1"/>
          </p:cNvSpPr>
          <p:nvPr/>
        </p:nvSpPr>
        <p:spPr bwMode="auto">
          <a:xfrm>
            <a:off x="395288" y="1268413"/>
            <a:ext cx="8504237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638" algn="just">
              <a:defRPr/>
            </a:pPr>
            <a:r>
              <a:rPr lang="el-GR" dirty="0"/>
              <a:t>Στην </a:t>
            </a:r>
            <a:r>
              <a:rPr lang="el-GR" b="1" dirty="0"/>
              <a:t>Α΄ τάξη</a:t>
            </a:r>
            <a:r>
              <a:rPr lang="el-GR" dirty="0"/>
              <a:t> οι μαθητές επιλέγουν μία από τις παρακάτω </a:t>
            </a:r>
            <a:r>
              <a:rPr lang="el-GR" b="1" dirty="0"/>
              <a:t>Ομάδες Προσανατολισμού</a:t>
            </a:r>
            <a:r>
              <a:rPr lang="el-GR" dirty="0"/>
              <a:t> και παρακολουθούν μαθήματα γενικής παιδείας (22 ώρες/εβδομάδα) και μαθήματα προσανατολισμού (13 ώρες/εβδομάδα) τα οποία είναι όλα θεωρητικά.</a:t>
            </a:r>
          </a:p>
          <a:p>
            <a:pPr marL="342900" indent="-342900">
              <a:defRPr/>
            </a:pPr>
            <a:endParaRPr lang="el-GR" b="1" dirty="0"/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Τεχνολογικών Εφαρμογών ( 5 τομείς)</a:t>
            </a:r>
            <a:endParaRPr lang="el-GR" b="1" dirty="0">
              <a:solidFill>
                <a:srgbClr val="FFFF00"/>
              </a:solidFill>
            </a:endParaRPr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Διοίκησης και Οικονομίας (1 τομέας)</a:t>
            </a:r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Γεωπονίας, Τεχνολογίας Τροφίμων και Διατροφής (1 τομέας)  </a:t>
            </a:r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Ναυτιλιακών Επαγγελμάτων (2 τομείς)</a:t>
            </a:r>
            <a:endParaRPr lang="en-US" b="1" dirty="0"/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Ομάδα Προσανατολισμού Υγείας-Πρόνοιας και          Αισθητικής-Κομμωτικής</a:t>
            </a:r>
            <a:r>
              <a:rPr lang="el-GR" sz="1800" dirty="0"/>
              <a:t> </a:t>
            </a:r>
            <a:r>
              <a:rPr lang="el-GR" b="1" dirty="0"/>
              <a:t>(2 τομείς)</a:t>
            </a:r>
            <a:endParaRPr lang="en-US" b="1" dirty="0"/>
          </a:p>
          <a:p>
            <a:pPr marL="342900" indent="-342900">
              <a:spcAft>
                <a:spcPts val="1200"/>
              </a:spcAft>
              <a:buFont typeface="Franklin Gothic Book" pitchFamily="34" charset="0"/>
              <a:buAutoNum type="arabicPeriod"/>
              <a:defRPr/>
            </a:pPr>
            <a:r>
              <a:rPr lang="el-GR" b="1" dirty="0"/>
              <a:t>Ομάδα Προσανατολισμού Γραφικών Τεχνών και Καλλιτεχνικών Εφαρμογών</a:t>
            </a:r>
            <a:r>
              <a:rPr lang="en-US" b="1" dirty="0"/>
              <a:t> </a:t>
            </a:r>
            <a:r>
              <a:rPr lang="el-GR" b="1" dirty="0"/>
              <a:t>(2 τομείς)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145088"/>
          </a:xfrm>
        </p:spPr>
        <p:txBody>
          <a:bodyPr/>
          <a:lstStyle/>
          <a:p>
            <a:pPr>
              <a:defRPr/>
            </a:pPr>
            <a:r>
              <a:rPr lang="el-GR" sz="2400" dirty="0" smtClean="0"/>
              <a:t>Στην </a:t>
            </a:r>
            <a:r>
              <a:rPr lang="el-GR" sz="2400" b="1" dirty="0" smtClean="0"/>
              <a:t>Β΄ τάξη</a:t>
            </a:r>
            <a:r>
              <a:rPr lang="el-GR" sz="2400" dirty="0" smtClean="0"/>
              <a:t>, επιλέγουν Τομέα και Ειδικότητα, ανεξάρτητα από την Ομάδα Προσανατολισμού που επέλεξαν στην Α΄ Τάξη. </a:t>
            </a:r>
          </a:p>
          <a:p>
            <a:pPr>
              <a:defRPr/>
            </a:pPr>
            <a:r>
              <a:rPr lang="el-GR" sz="2400" dirty="0" smtClean="0"/>
              <a:t>Στην </a:t>
            </a:r>
            <a:r>
              <a:rPr lang="el-GR" sz="2400" b="1" dirty="0" smtClean="0"/>
              <a:t>Γ΄ τάξη</a:t>
            </a:r>
            <a:r>
              <a:rPr lang="el-GR" sz="2400" dirty="0" smtClean="0"/>
              <a:t> συνεχίζουν τη φοίτηση τους στην ειδικότητα που επέλεξαν στην προηγούμενη τάξη.</a:t>
            </a:r>
          </a:p>
          <a:p>
            <a:pPr>
              <a:defRPr/>
            </a:pPr>
            <a:r>
              <a:rPr lang="el-GR" sz="2400" dirty="0" smtClean="0"/>
              <a:t>Στη Β΄ και Γ΄ τάξη ΕΠΑ.Λ. εφαρμόζεται εκπαιδευτικό πρόγραμμα με:</a:t>
            </a:r>
          </a:p>
          <a:p>
            <a:pPr marL="711200" lvl="1" indent="-347663">
              <a:defRPr/>
            </a:pPr>
            <a:r>
              <a:rPr lang="el-GR" sz="2400" dirty="0" smtClean="0">
                <a:ea typeface="+mn-ea"/>
                <a:cs typeface="+mn-cs"/>
              </a:rPr>
              <a:t>6 μαθήματα Γενικής Παιδείας (12 ώρες/εβδομάδα), κοινό για όλους τους μαθητές </a:t>
            </a:r>
          </a:p>
          <a:p>
            <a:pPr marL="711200" lvl="1" indent="-347663">
              <a:defRPr/>
            </a:pPr>
            <a:r>
              <a:rPr lang="el-GR" sz="2400" dirty="0" smtClean="0">
                <a:ea typeface="+mn-ea"/>
                <a:cs typeface="+mn-cs"/>
              </a:rPr>
              <a:t>4 έως και 6 μαθήματα ειδικότητας (23 </a:t>
            </a:r>
            <a:r>
              <a:rPr lang="el-GR" sz="2400" dirty="0" smtClean="0"/>
              <a:t>ώρες/εβδομάδα</a:t>
            </a:r>
            <a:r>
              <a:rPr lang="el-GR" sz="2400" dirty="0" smtClean="0">
                <a:ea typeface="+mn-ea"/>
                <a:cs typeface="+mn-cs"/>
              </a:rPr>
              <a:t>) που κατά προσέγγιση έχουν 50% θεωρητικό μέρος και 50% εργαστηριακό. </a:t>
            </a:r>
          </a:p>
          <a:p>
            <a:pPr>
              <a:defRPr/>
            </a:pPr>
            <a:endParaRPr lang="el-GR" sz="2400" dirty="0" smtClean="0"/>
          </a:p>
        </p:txBody>
      </p:sp>
      <p:sp>
        <p:nvSpPr>
          <p:cNvPr id="38915" name="1 - Τίτλος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74637"/>
          </a:xfrm>
        </p:spPr>
        <p:txBody>
          <a:bodyPr lIns="45720" rIns="45720"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Τομείς και Ειδικότητες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688012"/>
          </a:xfrm>
        </p:spPr>
        <p:txBody>
          <a:bodyPr/>
          <a:lstStyle/>
          <a:p>
            <a:pPr>
              <a:buFontTx/>
              <a:buNone/>
            </a:pPr>
            <a:r>
              <a:rPr lang="el-GR" sz="2400" b="1" smtClean="0"/>
              <a:t>Α.</a:t>
            </a:r>
            <a:r>
              <a:rPr lang="el-GR" sz="2400" smtClean="0"/>
              <a:t> Στους αποφοίτους του «</a:t>
            </a:r>
            <a:r>
              <a:rPr lang="el-GR" sz="2400" b="1" smtClean="0"/>
              <a:t>Δευτεροβάθμιου Κύκλου Σπουδών</a:t>
            </a:r>
            <a:r>
              <a:rPr lang="el-GR" sz="2400" smtClean="0"/>
              <a:t>» του ΕΠΑ.Λ. χορηγείται μετά από ενδοσχολικές εξετάσεις:</a:t>
            </a:r>
          </a:p>
          <a:p>
            <a:pPr>
              <a:buFontTx/>
              <a:buNone/>
            </a:pPr>
            <a:endParaRPr lang="el-GR" sz="240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>
                <a:solidFill>
                  <a:srgbClr val="FF0000"/>
                </a:solidFill>
              </a:rPr>
              <a:t>Απολυτήριο</a:t>
            </a:r>
            <a:r>
              <a:rPr lang="el-GR" sz="2400" b="1" smtClean="0"/>
              <a:t> </a:t>
            </a:r>
            <a:r>
              <a:rPr lang="el-GR" sz="2400" smtClean="0"/>
              <a:t>Επαγγελματικού Λυκείου (ΕΠΑ.Λ.) (</a:t>
            </a:r>
            <a:r>
              <a:rPr lang="el-GR" sz="2400" u="sng" smtClean="0"/>
              <a:t>ισότιμο με το Απολυτήριο Γενικού Λυκείου</a:t>
            </a:r>
            <a:r>
              <a:rPr lang="el-GR" sz="2400" smtClean="0"/>
              <a:t>), και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>
                <a:solidFill>
                  <a:srgbClr val="FF0000"/>
                </a:solidFill>
              </a:rPr>
              <a:t>Πτυχίο</a:t>
            </a:r>
            <a:r>
              <a:rPr lang="el-GR" sz="2400" smtClean="0"/>
              <a:t> Επαγγελματικής Ειδικότητας, Εκπαίδευσης και Κατάρτισης, </a:t>
            </a:r>
            <a:r>
              <a:rPr lang="el-GR" sz="2400" b="1" smtClean="0">
                <a:solidFill>
                  <a:srgbClr val="FF0000"/>
                </a:solidFill>
              </a:rPr>
              <a:t>επιπέδου 4</a:t>
            </a:r>
            <a:endParaRPr lang="el-GR" sz="2400" smtClean="0">
              <a:solidFill>
                <a:srgbClr val="FF0000"/>
              </a:solidFill>
            </a:endParaRPr>
          </a:p>
          <a:p>
            <a:endParaRPr lang="el-GR" sz="240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l-GR" sz="2400" b="1" smtClean="0"/>
              <a:t>Β.</a:t>
            </a:r>
            <a:r>
              <a:rPr lang="el-GR" sz="2400" smtClean="0"/>
              <a:t> Οι απόφοιτοι της «</a:t>
            </a:r>
            <a:r>
              <a:rPr lang="el-GR" sz="2400" b="1" smtClean="0"/>
              <a:t>Τάξης Μαθητείας</a:t>
            </a:r>
            <a:r>
              <a:rPr lang="el-GR" sz="2400" smtClean="0"/>
              <a:t>» λαμβάνουν </a:t>
            </a:r>
            <a:r>
              <a:rPr lang="el-GR" sz="2400" b="1" smtClean="0"/>
              <a:t>Πτυχίο</a:t>
            </a:r>
            <a:r>
              <a:rPr lang="el-GR" sz="2400" smtClean="0"/>
              <a:t> Επαγγελματικής Ειδικότητας, Εκπαίδευσης και Κατάρτισης, </a:t>
            </a:r>
            <a:r>
              <a:rPr lang="el-GR" sz="2400" b="1" smtClean="0">
                <a:solidFill>
                  <a:srgbClr val="FF0000"/>
                </a:solidFill>
              </a:rPr>
              <a:t>επιπέδου 5</a:t>
            </a:r>
            <a:r>
              <a:rPr lang="el-GR" sz="2400" smtClean="0"/>
              <a:t> και την αντίστοιχη </a:t>
            </a:r>
            <a:r>
              <a:rPr lang="el-GR" sz="2400" b="1" smtClean="0"/>
              <a:t>άδεια ασκήσεως επαγγέλματος</a:t>
            </a:r>
            <a:r>
              <a:rPr lang="el-GR" sz="2400" smtClean="0"/>
              <a:t> μετά από εξετάσεις του ΕΟΠΠΕΠ.</a:t>
            </a:r>
          </a:p>
          <a:p>
            <a:pPr>
              <a:buFontTx/>
              <a:buNone/>
            </a:pPr>
            <a:endParaRPr lang="el-GR" sz="2400" smtClean="0"/>
          </a:p>
        </p:txBody>
      </p:sp>
      <p:sp>
        <p:nvSpPr>
          <p:cNvPr id="39939" name="1 - Τίτλος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74637"/>
          </a:xfrm>
        </p:spPr>
        <p:txBody>
          <a:bodyPr lIns="45720" rIns="45720"/>
          <a:lstStyle/>
          <a:p>
            <a:r>
              <a:rPr lang="el-GR" sz="4000" b="1" smtClean="0">
                <a:solidFill>
                  <a:srgbClr val="FF0000"/>
                </a:solidFill>
              </a:rPr>
              <a:t>Τίτλοι</a:t>
            </a:r>
            <a:r>
              <a:rPr lang="el-GR" sz="4000" b="1" smtClean="0"/>
              <a:t> </a:t>
            </a:r>
            <a:r>
              <a:rPr lang="el-GR" sz="4000" b="1" smtClean="0">
                <a:solidFill>
                  <a:srgbClr val="FF0000"/>
                </a:solidFill>
              </a:rPr>
              <a:t>Σπουδών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69988"/>
            <a:ext cx="8569325" cy="56880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l-GR" sz="2400" dirty="0" smtClean="0"/>
              <a:t>Οι κάτοχοι απολυτηρίου δευτεροβάθμιου κύκλου σπουδών Επαγγελματικού Λυκείου και οι κάτοχοι απολυτηρίου Γενικού Λυκείου, εφόσον κατέχουν και πτυχίο ειδικότητας ΕΠΑ.Λ., έχουν δικαίωμα συμμετοχής σε ειδικές πανελλαδικές εξετάσεις για εισαγωγή:</a:t>
            </a:r>
          </a:p>
          <a:p>
            <a:pPr>
              <a:buFontTx/>
              <a:buNone/>
              <a:defRPr/>
            </a:pPr>
            <a:r>
              <a:rPr lang="el-GR" sz="1800" dirty="0" smtClean="0"/>
              <a:t>(</a:t>
            </a:r>
            <a:r>
              <a:rPr lang="el-GR" sz="1800" u="sng" dirty="0" smtClean="0">
                <a:hlinkClick r:id="rId2"/>
              </a:rPr>
              <a:t>Φ.151/17557/Α5 (ΦΕΚ  290 Β΄) Υ.Α</a:t>
            </a:r>
            <a:r>
              <a:rPr lang="el-GR" sz="1800" dirty="0" smtClean="0"/>
              <a:t>)</a:t>
            </a:r>
          </a:p>
          <a:p>
            <a:pPr>
              <a:defRPr/>
            </a:pPr>
            <a:r>
              <a:rPr lang="el-GR" sz="2400" dirty="0" smtClean="0"/>
              <a:t>σε ΑΤΕΙ, σε αντίστοιχες ή συναφείς ειδικότητες του πτυχίου τους</a:t>
            </a:r>
          </a:p>
          <a:p>
            <a:pPr>
              <a:defRPr/>
            </a:pPr>
            <a:r>
              <a:rPr lang="el-GR" sz="2400" dirty="0" smtClean="0"/>
              <a:t>στις Ανώτερες Σχολές Τουριστικής Εκπαίδευσης</a:t>
            </a:r>
          </a:p>
          <a:p>
            <a:pPr>
              <a:defRPr/>
            </a:pPr>
            <a:r>
              <a:rPr lang="el-GR" sz="2400" dirty="0" smtClean="0"/>
              <a:t>σε Στρατιωτικές Σχολές Υπαξιωματικών των Ενόπλων Δυνάμεων</a:t>
            </a:r>
          </a:p>
          <a:p>
            <a:pPr>
              <a:defRPr/>
            </a:pPr>
            <a:r>
              <a:rPr lang="el-GR" sz="2400" dirty="0" smtClean="0"/>
              <a:t>στη Σχολή Αστυφυλάκων </a:t>
            </a:r>
          </a:p>
          <a:p>
            <a:pPr>
              <a:defRPr/>
            </a:pPr>
            <a:r>
              <a:rPr lang="el-GR" sz="2400" dirty="0" smtClean="0"/>
              <a:t>στις Σχολές της Ακαδημίας Εμπορικού Ναυτικού </a:t>
            </a:r>
          </a:p>
        </p:txBody>
      </p:sp>
      <p:sp>
        <p:nvSpPr>
          <p:cNvPr id="40963" name="1 - Τίτλος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74637"/>
          </a:xfrm>
        </p:spPr>
        <p:txBody>
          <a:bodyPr lIns="45720" rIns="45720"/>
          <a:lstStyle/>
          <a:p>
            <a:r>
              <a:rPr lang="el-GR" sz="3200" b="1" smtClean="0">
                <a:solidFill>
                  <a:srgbClr val="FF0000"/>
                </a:solidFill>
              </a:rPr>
              <a:t>Πρόσβαση στην Τριτοβάθμια Εκπαίδευση</a:t>
            </a:r>
            <a:endParaRPr lang="el-GR" sz="3200" smtClean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692696"/>
            <a:ext cx="91440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schemeClr val="tx1"/>
                </a:solidFill>
              </a:rPr>
              <a:t>Α. Πανελλαδικές εξετάσεις των ΕΠΑ.Λ.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Τίτλος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74637"/>
          </a:xfrm>
        </p:spPr>
        <p:txBody>
          <a:bodyPr lIns="45720" rIns="45720"/>
          <a:lstStyle/>
          <a:p>
            <a:r>
              <a:rPr lang="el-GR" sz="3200" b="1" smtClean="0">
                <a:solidFill>
                  <a:srgbClr val="FF0000"/>
                </a:solidFill>
              </a:rPr>
              <a:t>Πρόσβαση στην Τριτοβάθμια Εκπαίδευση</a:t>
            </a:r>
            <a:endParaRPr lang="el-GR" sz="3200" smtClean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692696"/>
            <a:ext cx="91440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schemeClr val="tx1"/>
                </a:solidFill>
              </a:rPr>
              <a:t>Α. Πανελλαδικές εξετάσεις των ΕΠΑ.Λ.</a:t>
            </a: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FontTx/>
              <a:buNone/>
              <a:defRPr/>
            </a:pPr>
            <a:r>
              <a:rPr lang="el-GR" dirty="0" smtClean="0"/>
              <a:t>Εξεταζόμενα μαθήματα:</a:t>
            </a:r>
          </a:p>
          <a:p>
            <a:pPr marL="0" indent="0" algn="ctr">
              <a:buFontTx/>
              <a:buNone/>
              <a:defRPr/>
            </a:pP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8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el-GR" dirty="0" smtClean="0"/>
              <a:t>  </a:t>
            </a:r>
            <a:r>
              <a:rPr lang="el-GR" u="sng" dirty="0" smtClean="0">
                <a:solidFill>
                  <a:schemeClr val="bg2">
                    <a:lumMod val="10000"/>
                  </a:schemeClr>
                </a:solidFill>
              </a:rPr>
              <a:t>2 Γενικής Παιδείας</a:t>
            </a:r>
            <a:r>
              <a:rPr lang="el-GR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l-GR" dirty="0" smtClean="0">
                <a:solidFill>
                  <a:srgbClr val="FF0000"/>
                </a:solidFill>
              </a:rPr>
              <a:t>συντελεστής βαρύτητας </a:t>
            </a:r>
            <a:endParaRPr lang="el-GR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l-GR" dirty="0" smtClean="0"/>
              <a:t> Μαθηματικά Ι				</a:t>
            </a:r>
            <a:r>
              <a:rPr lang="el-GR" dirty="0" smtClean="0">
                <a:solidFill>
                  <a:srgbClr val="FF0000"/>
                </a:solidFill>
              </a:rPr>
              <a:t>1,5	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 smtClean="0"/>
              <a:t> Νεοελληνική Γλώσσα		</a:t>
            </a:r>
            <a:r>
              <a:rPr lang="el-GR" dirty="0" smtClean="0">
                <a:solidFill>
                  <a:srgbClr val="FF0000"/>
                </a:solidFill>
              </a:rPr>
              <a:t>1,5</a:t>
            </a:r>
            <a:endParaRPr lang="en-US" dirty="0" smtClean="0">
              <a:latin typeface="Times New Roman" pitchFamily="18" charset="0"/>
            </a:endParaRPr>
          </a:p>
          <a:p>
            <a:pPr>
              <a:buFontTx/>
              <a:buNone/>
              <a:defRPr/>
            </a:pPr>
            <a:endParaRPr lang="el-GR" sz="800" dirty="0" smtClean="0"/>
          </a:p>
          <a:p>
            <a:pPr>
              <a:buFontTx/>
              <a:buNone/>
              <a:defRPr/>
            </a:pPr>
            <a:r>
              <a:rPr lang="el-GR" u="sng" dirty="0" smtClean="0">
                <a:solidFill>
                  <a:schemeClr val="bg2">
                    <a:lumMod val="10000"/>
                  </a:schemeClr>
                </a:solidFill>
              </a:rPr>
              <a:t> 2 Ειδικότητας</a:t>
            </a:r>
            <a:r>
              <a:rPr lang="el-G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l-GR" dirty="0" smtClean="0"/>
              <a:t>(ανάλογα με την ειδικότητα)</a:t>
            </a:r>
          </a:p>
          <a:p>
            <a:pPr>
              <a:defRPr/>
            </a:pPr>
            <a:r>
              <a:rPr lang="el-GR" dirty="0" err="1" smtClean="0"/>
              <a:t>α΄</a:t>
            </a:r>
            <a:r>
              <a:rPr lang="el-GR" dirty="0" smtClean="0"/>
              <a:t> μάθημα ειδικότητας  		</a:t>
            </a:r>
            <a:r>
              <a:rPr lang="el-GR" dirty="0" smtClean="0">
                <a:solidFill>
                  <a:srgbClr val="FF0000"/>
                </a:solidFill>
              </a:rPr>
              <a:t>3,5</a:t>
            </a:r>
          </a:p>
          <a:p>
            <a:pPr>
              <a:defRPr/>
            </a:pPr>
            <a:r>
              <a:rPr lang="el-GR" dirty="0" err="1" smtClean="0"/>
              <a:t>β΄</a:t>
            </a:r>
            <a:r>
              <a:rPr lang="el-GR" dirty="0" smtClean="0"/>
              <a:t> μάθημα ειδικότητας  	 	</a:t>
            </a:r>
            <a:r>
              <a:rPr lang="el-GR" dirty="0" smtClean="0">
                <a:solidFill>
                  <a:srgbClr val="FF0000"/>
                </a:solidFill>
              </a:rPr>
              <a:t>3,5</a:t>
            </a:r>
          </a:p>
          <a:p>
            <a:pPr>
              <a:buFontTx/>
              <a:buNone/>
              <a:defRPr/>
            </a:pPr>
            <a:endParaRPr lang="el-GR" dirty="0" smtClean="0"/>
          </a:p>
          <a:p>
            <a:pPr marL="0" indent="0" eaLnBrk="1" hangingPunct="1">
              <a:buFontTx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2913"/>
            <a:ext cx="8229600" cy="51450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l-GR" sz="2400" smtClean="0"/>
              <a:t>Οι κάτοχοι απολυτηρίου Δευτεροβάθμιου Κύκλου σπουδών Επαγγελματικού Λυκείου, έχουν δικαίωμα συμμετοχής στις πανελλαδικές εξετάσεις των ΓΕ.Λ., σε </a:t>
            </a:r>
            <a:r>
              <a:rPr lang="el-GR" sz="2400" smtClean="0">
                <a:solidFill>
                  <a:srgbClr val="FF0000"/>
                </a:solidFill>
              </a:rPr>
              <a:t>μεταγενέστερο έτος</a:t>
            </a:r>
            <a:r>
              <a:rPr lang="el-GR" sz="2400" smtClean="0"/>
              <a:t> από αυτό της αποφοίτησής τους, με τους ίδιους όρους και προϋποθέσεις που ισχύουν για τους αποφοίτους του Γενικού Λυκείου </a:t>
            </a:r>
          </a:p>
          <a:p>
            <a:pPr marL="0" indent="0" algn="just">
              <a:buFontTx/>
              <a:buNone/>
            </a:pPr>
            <a:r>
              <a:rPr lang="el-GR" sz="2400" smtClean="0"/>
              <a:t>(</a:t>
            </a:r>
            <a:r>
              <a:rPr lang="el-GR" sz="2400" u="sng" smtClean="0">
                <a:hlinkClick r:id="rId2"/>
              </a:rPr>
              <a:t>παρ. 6 αρθ. 58 Ν. 4310/14</a:t>
            </a:r>
            <a:r>
              <a:rPr lang="el-GR" sz="2400" smtClean="0"/>
              <a:t>).</a:t>
            </a:r>
          </a:p>
          <a:p>
            <a:pPr marL="0" indent="0">
              <a:buFontTx/>
              <a:buNone/>
            </a:pPr>
            <a:endParaRPr lang="el-GR" sz="2400" smtClean="0"/>
          </a:p>
        </p:txBody>
      </p:sp>
      <p:sp>
        <p:nvSpPr>
          <p:cNvPr id="43011" name="1 - Τίτλος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74637"/>
          </a:xfrm>
        </p:spPr>
        <p:txBody>
          <a:bodyPr lIns="45720" rIns="45720"/>
          <a:lstStyle/>
          <a:p>
            <a:r>
              <a:rPr lang="el-GR" sz="3200" b="1" smtClean="0">
                <a:solidFill>
                  <a:srgbClr val="FF0000"/>
                </a:solidFill>
              </a:rPr>
              <a:t>Πρόσβαση στην Τριτοβάθμια Εκπαίδευση</a:t>
            </a:r>
            <a:endParaRPr lang="el-GR" sz="3200" smtClean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692696"/>
            <a:ext cx="91440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schemeClr val="tx1"/>
                </a:solidFill>
              </a:rPr>
              <a:t>Β. Πανελλαδικές εξετάσεις ΓΕ.Λ.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6891337" cy="922338"/>
          </a:xfrm>
        </p:spPr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ΕΠΑΛ</a:t>
            </a:r>
            <a:r>
              <a:rPr lang="el-GR" smtClean="0">
                <a:solidFill>
                  <a:srgbClr val="FF0000"/>
                </a:solidFill>
              </a:rPr>
              <a:t>  </a:t>
            </a:r>
            <a:r>
              <a:rPr lang="el-GR" sz="4000" b="1" smtClean="0">
                <a:solidFill>
                  <a:srgbClr val="FF0000"/>
                </a:solidFill>
              </a:rPr>
              <a:t>Ν. ΧΑΝΙΩΝ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280400" cy="53625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l-GR" sz="2400" b="1" smtClean="0">
                <a:solidFill>
                  <a:srgbClr val="FF0000"/>
                </a:solidFill>
              </a:rPr>
              <a:t>ΕΠΑ.Λ. Δήμου Χανίων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/>
              <a:t>1</a:t>
            </a:r>
            <a:r>
              <a:rPr lang="el-GR" sz="2400" b="1" baseline="30000" smtClean="0"/>
              <a:t>ο</a:t>
            </a:r>
            <a:r>
              <a:rPr lang="el-GR" sz="2400" b="1" smtClean="0"/>
              <a:t> ΕΠΑ.Λ.</a:t>
            </a:r>
            <a:r>
              <a:rPr lang="el-GR" sz="2400" smtClean="0"/>
              <a:t> Κοραή 1 ,2821043146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/>
              <a:t>2</a:t>
            </a:r>
            <a:r>
              <a:rPr lang="el-GR" sz="2400" b="1" baseline="30000" smtClean="0"/>
              <a:t>ο</a:t>
            </a:r>
            <a:r>
              <a:rPr lang="el-GR" sz="2400" b="1" smtClean="0"/>
              <a:t> ΕΠΑ.Λ.</a:t>
            </a:r>
            <a:r>
              <a:rPr lang="el-GR" sz="2400" smtClean="0"/>
              <a:t> Μυλωνογιάννη 94,2821091515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smtClean="0"/>
              <a:t>ΕΠΑ.Λ. </a:t>
            </a:r>
            <a:r>
              <a:rPr lang="el-GR" sz="2400" b="1" smtClean="0"/>
              <a:t>ΕΛ. ΒΕΝΙΖΕΛΟΥ</a:t>
            </a:r>
            <a:r>
              <a:rPr lang="el-GR" sz="2400" smtClean="0"/>
              <a:t> Μουρνιές ,2821093155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smtClean="0"/>
              <a:t>ΕΠΑ.Λ.</a:t>
            </a:r>
            <a:r>
              <a:rPr lang="el-GR" sz="2400" b="1" smtClean="0"/>
              <a:t> ΑΚΡΩΤΗΡΙΟΥ </a:t>
            </a:r>
            <a:r>
              <a:rPr lang="el-GR" sz="2400" smtClean="0"/>
              <a:t>Προφ. Ηλίας ,2821058998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/>
              <a:t>ΕΣΠΕΡΙΝΟ</a:t>
            </a:r>
            <a:r>
              <a:rPr lang="el-GR" sz="2400" smtClean="0"/>
              <a:t> ΕΠΑ.Λ. </a:t>
            </a:r>
            <a:r>
              <a:rPr lang="el-GR" sz="2400" b="1" smtClean="0"/>
              <a:t>ΧΑΝΙΩΝ</a:t>
            </a:r>
            <a:r>
              <a:rPr lang="el-GR" sz="2400" smtClean="0"/>
              <a:t>        Μυλωνογιάννη 94, 2821036404</a:t>
            </a: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l-GR" sz="2400" b="1" smtClean="0">
                <a:solidFill>
                  <a:srgbClr val="FF0000"/>
                </a:solidFill>
              </a:rPr>
              <a:t>ΕΠΑ.Λ. εκτός δήμου Χανίων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400" smtClean="0"/>
              <a:t>ΕΠΑ.Λ. </a:t>
            </a:r>
            <a:r>
              <a:rPr lang="el-GR" sz="2400" b="1" smtClean="0"/>
              <a:t>ΒΡΥΣΩΝ </a:t>
            </a:r>
            <a:r>
              <a:rPr lang="el-GR" sz="2400" smtClean="0"/>
              <a:t>Βρύσες, 2825051703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400" smtClean="0"/>
              <a:t>ΕΠΑ.Λ. </a:t>
            </a:r>
            <a:r>
              <a:rPr lang="el-GR" sz="2400" b="1" smtClean="0"/>
              <a:t>ΚΑΝΤΑΝΟΥ</a:t>
            </a:r>
            <a:r>
              <a:rPr lang="el-GR" sz="2400" smtClean="0"/>
              <a:t> Κάνδανος, 282302223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400" smtClean="0"/>
              <a:t>ΕΠΑ.Λ. </a:t>
            </a:r>
            <a:r>
              <a:rPr lang="el-GR" sz="2400" b="1" smtClean="0"/>
              <a:t>ΚΙΣΑΜΟΥ</a:t>
            </a:r>
            <a:r>
              <a:rPr lang="el-GR" sz="2400" smtClean="0"/>
              <a:t> Κίσαμος, 2822022275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sz="2400" b="1" smtClean="0"/>
              <a:t>ΕΣΠΕΡΙΝΟ </a:t>
            </a:r>
            <a:r>
              <a:rPr lang="el-GR" sz="2400" smtClean="0"/>
              <a:t>ΕΠΑ.Λ. </a:t>
            </a:r>
            <a:r>
              <a:rPr lang="el-GR" sz="2400" b="1" smtClean="0"/>
              <a:t>ΠΛΑΤΑΝΙΑ </a:t>
            </a:r>
            <a:r>
              <a:rPr lang="el-GR" sz="2400" smtClean="0"/>
              <a:t>Πλατανιάς, 2821068020</a:t>
            </a:r>
          </a:p>
          <a:p>
            <a:pPr>
              <a:lnSpc>
                <a:spcPct val="90000"/>
              </a:lnSpc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Τομέας Μηχανολογίας</a:t>
            </a:r>
            <a:endParaRPr lang="el-GR" sz="2400" b="1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79512" y="1813301"/>
          <a:ext cx="8784978" cy="5044699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14571"/>
                <a:gridCol w="611396"/>
                <a:gridCol w="549129"/>
                <a:gridCol w="564529"/>
                <a:gridCol w="635095"/>
                <a:gridCol w="423396"/>
                <a:gridCol w="564529"/>
                <a:gridCol w="564529"/>
                <a:gridCol w="705661"/>
                <a:gridCol w="952143"/>
              </a:tblGrid>
              <a:tr h="1360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7437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1. Τεχνικός Μηχανολογικών Εγκαταστάσεων και Κατασκευών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24185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2. Τεχνικός Μηχανικός Θερμικών Εγκαταστάσεων και Μηχανικός Τεχνολογίας Πετρελαίου και Φυσικού Αερίου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320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3. Τεχνικός Εγκαταστάσεων ψύξης αερισμού και Κλιματισμού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320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4. Τεχνικός Οχημάτων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937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3052" marR="3052" marT="3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ΤΕΧΝΟΛΟΓΙΚΩΝ ΕΦΑΡΜΟΓΩΝ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Τομέας Πληροφορικής</a:t>
            </a:r>
            <a:endParaRPr lang="el-GR" sz="2400" b="1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79512" y="1813301"/>
          <a:ext cx="8784978" cy="4103083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14571"/>
                <a:gridCol w="611396"/>
                <a:gridCol w="549129"/>
                <a:gridCol w="593456"/>
                <a:gridCol w="606168"/>
                <a:gridCol w="423396"/>
                <a:gridCol w="564529"/>
                <a:gridCol w="564529"/>
                <a:gridCol w="705661"/>
                <a:gridCol w="952143"/>
              </a:tblGrid>
              <a:tr h="1360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7437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1. Τεχνικός Εφαρμογών Πληροφορικής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1924">
                <a:tc>
                  <a:txBody>
                    <a:bodyPr/>
                    <a:lstStyle/>
                    <a:p>
                      <a:pPr marL="87313" indent="0" algn="l" rtl="0" fontAlgn="ctr"/>
                      <a:r>
                        <a:rPr lang="el-GR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2. Τεχνικός Η/Υ και Δικτύων Η/Υ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3208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3. Τεχνικός Εφαρμογών Λογισμικού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ΤΕΧΝΟΛΟΓΙΚΩΝ ΕΦΑΡΜΟΓΩΝ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158162" cy="525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smtClean="0">
                <a:solidFill>
                  <a:srgbClr val="FF0000"/>
                </a:solidFill>
              </a:rPr>
              <a:t>Α  Τάξη</a:t>
            </a: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eaLnBrk="1" hangingPunct="1"/>
            <a:r>
              <a:rPr lang="el-GR" sz="2400" smtClean="0"/>
              <a:t>Ιστορία                                                          2 ώρες</a:t>
            </a:r>
          </a:p>
          <a:p>
            <a:pPr eaLnBrk="1" hangingPunct="1"/>
            <a:r>
              <a:rPr lang="el-GR" sz="2400" smtClean="0"/>
              <a:t>Πολιτική παιδεία  (Οικονομία , Πολιτικοί θεσμοί &amp; Δίκαιο , Κοινωνιολογία)                                              3 ώρες</a:t>
            </a:r>
          </a:p>
          <a:p>
            <a:pPr eaLnBrk="1" hangingPunct="1"/>
            <a:r>
              <a:rPr lang="el-GR" sz="2400" smtClean="0"/>
              <a:t>Θρησκευτικά                                                 2 ώρες</a:t>
            </a:r>
          </a:p>
          <a:p>
            <a:pPr eaLnBrk="1" hangingPunct="1"/>
            <a:r>
              <a:rPr lang="el-GR" sz="2400" smtClean="0"/>
              <a:t>Ερευνητική εργασία  (δεν εξετάζεται γραπτά)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                                                                   </a:t>
            </a:r>
            <a:r>
              <a:rPr lang="en-US" sz="2400" smtClean="0"/>
              <a:t> </a:t>
            </a:r>
            <a:r>
              <a:rPr lang="el-GR" sz="2400" smtClean="0"/>
              <a:t>   2 ώρες</a:t>
            </a:r>
          </a:p>
          <a:p>
            <a:pPr eaLnBrk="1" hangingPunct="1"/>
            <a:r>
              <a:rPr lang="el-GR" sz="2400" smtClean="0"/>
              <a:t>Ξένη γλώσσα (αγγλικά ή γαλλικά ή γερμανικά) 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                                                                       2ώρες</a:t>
            </a:r>
          </a:p>
          <a:p>
            <a:pPr eaLnBrk="1" hangingPunct="1"/>
            <a:r>
              <a:rPr lang="el-GR" sz="2400" smtClean="0"/>
              <a:t>Φυσική αγωγή                                                2 ώρες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>
              <a:buFontTx/>
              <a:buNone/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Τομέας Ηλεκτρολογίας, Ηλεκτρονικής &amp; Αυτοματισμού</a:t>
            </a:r>
            <a:endParaRPr lang="el-GR" sz="2400" b="1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79512" y="1772816"/>
          <a:ext cx="8640961" cy="5045872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296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781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Τεχνικός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Ηλεκτρονικών και Υπολογιστικών Συστημάτων, Εγκαταστάσεων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4666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Τεχνικός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Ηλεκτρολογικών Συστημάτων, Εγκαταστάσεων &amp; Δικτύων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3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Τεχνικός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Δικτύων και Τηλεπικοινωνιών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4. Τεχνικός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Αυτοματισμού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ΤΕΧΝΟΛΟΓΙΚΩΝ ΕΦΑΡΜΟΓΩΝ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>
              <a:defRPr/>
            </a:pPr>
            <a:r>
              <a:rPr lang="el-GR" sz="2400" b="1" dirty="0"/>
              <a:t>Τομέας Δομικών Έργων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79512" y="1772816"/>
          <a:ext cx="8640961" cy="4071839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296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kern="1200" dirty="0">
                          <a:solidFill>
                            <a:srgbClr val="376091"/>
                          </a:solidFill>
                          <a:latin typeface="Calibri"/>
                          <a:ea typeface="+mn-ea"/>
                          <a:cs typeface="+mn-cs"/>
                        </a:rPr>
                        <a:t>1. Σχεδιαστής Δομικών Έργων και </a:t>
                      </a:r>
                      <a:r>
                        <a:rPr lang="el-GR" sz="1800" b="0" i="0" u="none" strike="noStrike" kern="1200" dirty="0" err="1">
                          <a:solidFill>
                            <a:srgbClr val="376091"/>
                          </a:solidFill>
                          <a:latin typeface="Calibri"/>
                          <a:ea typeface="+mn-ea"/>
                          <a:cs typeface="+mn-cs"/>
                        </a:rPr>
                        <a:t>Γεωπληροφορικής</a:t>
                      </a:r>
                      <a:endParaRPr lang="el-GR" sz="1800" b="0" i="0" u="none" strike="noStrike" kern="1200" dirty="0">
                        <a:solidFill>
                          <a:srgbClr val="37609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0" i="0" u="none" strike="noStrike" dirty="0">
                        <a:solidFill>
                          <a:srgbClr val="376091"/>
                        </a:solidFill>
                        <a:latin typeface="Wingding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0" i="1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1. Τεχνικός Διαχείρισης και Ανακύκλωσης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2. Τεχνικός Ελέγχου Ρύπανσης και Εγκαταστάσεων Αντιρύπανσης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ΤΕΧΝΟΛΟΓΙΚΩΝ ΕΦΑΡΜΟΓΩΝ</a:t>
            </a:r>
            <a:endParaRPr lang="el-GR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3716338"/>
            <a:ext cx="9144000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 fontAlgn="ctr">
              <a:defRPr/>
            </a:pPr>
            <a:r>
              <a:rPr lang="el-GR" sz="2800" b="1" dirty="0"/>
              <a:t>Τομέας Περιβάλλοντος και Φυσικών Πόρων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>
              <a:defRPr/>
            </a:pPr>
            <a:r>
              <a:rPr lang="el-GR" sz="2400" b="1" dirty="0"/>
              <a:t>Τομέας Διοίκησης και Οικονομίας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844824"/>
          <a:ext cx="8640961" cy="4143847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1. Υπάλληλος Διοίκησης και Οικονομικών Υπηρεσιών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 smtClean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  <a:endParaRPr lang="en-US" sz="2800" b="0" i="0" u="none" strike="noStrike" dirty="0">
                        <a:solidFill>
                          <a:srgbClr val="376091"/>
                        </a:solidFill>
                        <a:latin typeface="Wingding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2. Υπάλληλος Αποθήκης και Συστημάτων Εφοδιασμού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l-GR" sz="2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3. Υπάλληλος Εμπορίας και Διαφήμισης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l-GR" sz="2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4. Υπάλληλος Οικονομίας και Διοίκησης στον Τουρισμό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 smtClean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  <a:endParaRPr lang="en-US" sz="2800" b="0" i="0" u="none" strike="noStrike" dirty="0">
                        <a:solidFill>
                          <a:srgbClr val="376091"/>
                        </a:solidFill>
                        <a:latin typeface="Wingding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>
              <a:defRPr/>
            </a:pPr>
            <a:r>
              <a:rPr lang="el-GR" sz="2400" b="1" dirty="0"/>
              <a:t>ΟΜΑΔΑ ΠΡΟΣ.: Διοίκησης και Οικονομίας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557338"/>
            <a:ext cx="9144000" cy="460375"/>
          </a:xfrm>
          <a:prstGeom prst="rect">
            <a:avLst/>
          </a:prstGeom>
          <a:solidFill>
            <a:srgbClr val="BAE18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 fontAlgn="ctr">
              <a:defRPr/>
            </a:pPr>
            <a:r>
              <a:rPr lang="el-GR" sz="2400" b="1" dirty="0"/>
              <a:t>Τομέας Γεωπονίας, Τεχνολογίας Τροφίμων και Διατροφής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323528" y="2204864"/>
          <a:ext cx="8640961" cy="4143847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1.Τεχνικός Φυτικής Παραγωγής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2.Τεχνικός Ζωικής Παραγωγής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3.Τεχνικός Ανθοκομίας και Αρχιτεκτονικής Τοπίου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2800" b="1" i="1" u="none" strike="noStrike" kern="1200" dirty="0">
                          <a:solidFill>
                            <a:srgbClr val="376091"/>
                          </a:solidFill>
                          <a:latin typeface="Calibri"/>
                          <a:ea typeface="+mn-ea"/>
                          <a:cs typeface="+mn-cs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l-GR" sz="2800" b="1" i="1" u="none" strike="noStrike" kern="1200" dirty="0">
                          <a:solidFill>
                            <a:srgbClr val="37609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4.Τεχνικός Τεχνολογίας Τροφίμων και Ποτών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2800" b="0" i="0" u="none" strike="noStrike" kern="1200" dirty="0">
                          <a:solidFill>
                            <a:srgbClr val="376091"/>
                          </a:solidFill>
                          <a:latin typeface="Wingdings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688"/>
            <a:ext cx="9144000" cy="861774"/>
          </a:xfrm>
          <a:prstGeom prst="rect">
            <a:avLst/>
          </a:prstGeom>
          <a:solidFill>
            <a:srgbClr val="BAE18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>
                <a:solidFill>
                  <a:schemeClr val="tx1"/>
                </a:solidFill>
              </a:rPr>
              <a:t>ΟΜΑΔΑ ΠΡΟΣ.: Γεωπονίας, Τεχνολογίας Τροφίμων &amp; Διατροφής</a:t>
            </a:r>
            <a:endParaRPr lang="el-G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341438"/>
            <a:ext cx="9144000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>
              <a:defRPr/>
            </a:pPr>
            <a:r>
              <a:rPr lang="el-GR" sz="2400" b="1" dirty="0"/>
              <a:t>Τομέας Πλοιάρχων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988840"/>
          <a:ext cx="8640961" cy="3289141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1. Πλοίαρχος Εμπορικού Ναυτικού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l-GR" sz="2800" b="1" i="1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l-GR" sz="2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+mn-lt"/>
                        </a:rPr>
                        <a:t>1.  </a:t>
                      </a:r>
                      <a:r>
                        <a:rPr lang="el-GR" sz="1800" b="0" i="0" u="none" strike="noStrike" kern="1200" dirty="0" smtClean="0">
                          <a:solidFill>
                            <a:srgbClr val="376091"/>
                          </a:solidFill>
                          <a:latin typeface="Calibri"/>
                          <a:ea typeface="+mn-ea"/>
                          <a:cs typeface="+mn-cs"/>
                        </a:rPr>
                        <a:t>Μηχανικός Εμπορικού Ναυτικού</a:t>
                      </a:r>
                      <a:endParaRPr lang="el-GR" sz="1800" b="0" i="0" u="none" strike="noStrike" kern="1200" dirty="0">
                        <a:solidFill>
                          <a:srgbClr val="37609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Ναυτιλιακών Επαγγελμάτων</a:t>
            </a:r>
            <a:endParaRPr lang="el-GR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4005263"/>
            <a:ext cx="91440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>
              <a:defRPr/>
            </a:pPr>
            <a:r>
              <a:rPr lang="el-GR" sz="2400" b="1" dirty="0"/>
              <a:t>Τομέας Μηχανικών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 fontAlgn="ctr">
              <a:defRPr/>
            </a:pPr>
            <a:r>
              <a:rPr lang="el-GR" sz="2400" b="1" dirty="0"/>
              <a:t>Τομέας Υγείας-Πρόνοιας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844824"/>
          <a:ext cx="8640961" cy="4876633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Βοηθός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Νοσηλευτή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Βοηθός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Ιατρικών -Βιολογικών Εργαστηρίων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3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Βοηθός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Βρεφονηπιοκόμων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4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. Βοηθός 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Φαρμακείου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5. Βοηθός Φυσικοθεραπευτή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76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Υγείας-Πρόνοιας και Αισθητικής-Κομμωτικής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Τομέας Αισθητικής-Κομμωτικής</a:t>
            </a:r>
            <a:endParaRPr lang="el-GR" sz="2400" b="1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844824"/>
          <a:ext cx="8640961" cy="2485809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l-GR" sz="18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. Αισθητικής </a:t>
                      </a:r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Τέχνης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marL="363538" indent="-276225" algn="l" rtl="0" fontAlgn="ctr"/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l-GR" sz="18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. Κομμωτικής </a:t>
                      </a:r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Τέχνης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76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b="1" dirty="0"/>
              <a:t>ΟΜΑΔΑ ΠΡΟΣ.: Υγείας-Πρόνοιας και Αισθητικής-Κομμωτικής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 fontAlgn="ctr">
              <a:defRPr/>
            </a:pPr>
            <a:r>
              <a:rPr lang="el-GR" sz="2400" b="1" dirty="0"/>
              <a:t>Τομέας </a:t>
            </a:r>
            <a:r>
              <a:rPr lang="el-GR" sz="2200" b="1" dirty="0"/>
              <a:t>Εφαρμοσμένων</a:t>
            </a:r>
            <a:r>
              <a:rPr lang="el-GR" sz="2400" b="1" dirty="0"/>
              <a:t> Τεχνών 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844824"/>
          <a:ext cx="8640961" cy="4876633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1. Γραφικών Τεχνών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2. Σχεδιασμού Εσωτερικών Χώρων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376091"/>
                          </a:solidFill>
                          <a:latin typeface="Wingdings"/>
                        </a:rPr>
                        <a:t>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3. Συντήρηση Έργων Τέχνης - Αποκατάσταση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4. Ψηφιδογραφίας - Υαλογραφίας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5.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Αργυροχρυσοχοϊας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15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100" b="1" dirty="0"/>
              <a:t>ΟΜΑΔΑ ΠΡΟΣ.: Εφαρμοσμένων Τεχνών &amp; Καλλιτεχνικών Εφαρμογών</a:t>
            </a:r>
            <a:endParaRPr lang="el-GR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TextBox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Τομείς και Ειδικότητες των ΕΠΑ.Λ. Ν. Χανίων</a:t>
            </a:r>
            <a:endParaRPr lang="el-GR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196975"/>
            <a:ext cx="9144000" cy="4302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276225" algn="ctr" fontAlgn="ctr">
              <a:defRPr/>
            </a:pPr>
            <a:r>
              <a:rPr lang="el-GR" sz="2200" b="1" dirty="0"/>
              <a:t>Τομέας Βιομηχανικού Σχεδιασμού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1844824"/>
          <a:ext cx="8640961" cy="260772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80320"/>
                <a:gridCol w="664689"/>
                <a:gridCol w="664689"/>
                <a:gridCol w="664689"/>
                <a:gridCol w="590835"/>
                <a:gridCol w="590835"/>
                <a:gridCol w="516981"/>
                <a:gridCol w="516981"/>
                <a:gridCol w="614837"/>
                <a:gridCol w="936105"/>
              </a:tblGrid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Ειδικότητες</a:t>
                      </a:r>
                    </a:p>
                  </a:txBody>
                  <a:tcPr marL="3052" marR="3052" marT="3052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1ο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2ο ΕΠΑΛ</a:t>
                      </a:r>
                    </a:p>
                  </a:txBody>
                  <a:tcPr marL="3052" marR="3052" marT="305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Ακρωτηρίου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              Ελ</a:t>
                      </a:r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. Βενιζέλου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ΕΠΑΛ Βρυσών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Καντάνου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ΕΠΑΛ </a:t>
                      </a:r>
                      <a:r>
                        <a:rPr lang="el-GR" sz="1800" b="0" i="0" u="none" strike="noStrike" dirty="0" err="1">
                          <a:solidFill>
                            <a:srgbClr val="376091"/>
                          </a:solidFill>
                          <a:latin typeface="Calibri"/>
                        </a:rPr>
                        <a:t>Κισάμου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Χανίων</a:t>
                      </a: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 smtClean="0">
                          <a:solidFill>
                            <a:srgbClr val="376091"/>
                          </a:solidFill>
                          <a:latin typeface="Calibri"/>
                        </a:rPr>
                        <a:t>Εσπερινό ΕΠΑΛ Πλατανιά</a:t>
                      </a:r>
                      <a:endParaRPr lang="el-GR" sz="1800" b="0" i="0" u="none" strike="noStrike" dirty="0">
                        <a:solidFill>
                          <a:srgbClr val="376091"/>
                        </a:solidFill>
                        <a:latin typeface="Calibri"/>
                      </a:endParaRPr>
                    </a:p>
                  </a:txBody>
                  <a:tcPr marL="3052" marR="3052" marT="3052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1. Σχεδίασης και Παραγωγής Ενδύματος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141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2. Επιπλοποιίας - Ξυλογλυπτικής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2800" b="1" i="1" u="none" strike="noStrike" dirty="0">
                          <a:solidFill>
                            <a:srgbClr val="376091"/>
                          </a:solidFill>
                          <a:latin typeface="Calibri"/>
                        </a:rPr>
                        <a:t>Ε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0" y="620713"/>
            <a:ext cx="9144000" cy="415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100" b="1" dirty="0"/>
              <a:t>ΟΜΑΔΑ ΠΡΟΣ.: Εφαρμοσμένων Τεχνών &amp; Καλλιτεχνικών Εφαρμογών</a:t>
            </a:r>
            <a:endParaRPr lang="el-GR" sz="2100" b="1" dirty="0"/>
          </a:p>
        </p:txBody>
      </p:sp>
      <p:grpSp>
        <p:nvGrpSpPr>
          <p:cNvPr id="55302" name="12 - Ομάδα"/>
          <p:cNvGrpSpPr>
            <a:grpSpLocks/>
          </p:cNvGrpSpPr>
          <p:nvPr/>
        </p:nvGrpSpPr>
        <p:grpSpPr bwMode="auto">
          <a:xfrm>
            <a:off x="611188" y="4652963"/>
            <a:ext cx="7416800" cy="1077912"/>
            <a:chOff x="611560" y="5373216"/>
            <a:chExt cx="7416824" cy="1078379"/>
          </a:xfrm>
        </p:grpSpPr>
        <p:sp>
          <p:nvSpPr>
            <p:cNvPr id="55304" name="6 - TextBox"/>
            <p:cNvSpPr txBox="1">
              <a:spLocks noChangeArrowheads="1"/>
            </p:cNvSpPr>
            <p:nvPr/>
          </p:nvSpPr>
          <p:spPr bwMode="auto">
            <a:xfrm>
              <a:off x="611560" y="5373216"/>
              <a:ext cx="64807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ctr"/>
              <a:r>
                <a:rPr lang="en-US" sz="1800">
                  <a:solidFill>
                    <a:srgbClr val="376091"/>
                  </a:solidFill>
                  <a:latin typeface="Wingdings" pitchFamily="2" charset="2"/>
                </a:rPr>
                <a:t>ü</a:t>
              </a:r>
            </a:p>
          </p:txBody>
        </p:sp>
        <p:sp>
          <p:nvSpPr>
            <p:cNvPr id="55305" name="9 - TextBox"/>
            <p:cNvSpPr txBox="1">
              <a:spLocks noChangeArrowheads="1"/>
            </p:cNvSpPr>
            <p:nvPr/>
          </p:nvSpPr>
          <p:spPr bwMode="auto">
            <a:xfrm>
              <a:off x="899592" y="5373216"/>
              <a:ext cx="71287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800"/>
                <a:t>: Ειδικότητα που λειτουργεί κατά το σχολικό έτος 2015-16</a:t>
              </a:r>
            </a:p>
          </p:txBody>
        </p:sp>
        <p:sp>
          <p:nvSpPr>
            <p:cNvPr id="55306" name="10 - TextBox"/>
            <p:cNvSpPr txBox="1">
              <a:spLocks noChangeArrowheads="1"/>
            </p:cNvSpPr>
            <p:nvPr/>
          </p:nvSpPr>
          <p:spPr bwMode="auto">
            <a:xfrm>
              <a:off x="899592" y="5805264"/>
              <a:ext cx="71287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4625" indent="-174625"/>
              <a:r>
                <a:rPr lang="el-GR" sz="1800"/>
                <a:t>: Εγκεκριμένη ειδικότητα που δεν λειτούργησε κατά το σχολικό έτος 2015-16</a:t>
              </a:r>
            </a:p>
          </p:txBody>
        </p:sp>
        <p:sp>
          <p:nvSpPr>
            <p:cNvPr id="55307" name="11 - TextBox"/>
            <p:cNvSpPr txBox="1">
              <a:spLocks noChangeArrowheads="1"/>
            </p:cNvSpPr>
            <p:nvPr/>
          </p:nvSpPr>
          <p:spPr bwMode="auto">
            <a:xfrm>
              <a:off x="611560" y="5805264"/>
              <a:ext cx="2880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800"/>
                <a:t>Ε</a:t>
              </a:r>
            </a:p>
          </p:txBody>
        </p:sp>
      </p:grpSp>
      <p:sp>
        <p:nvSpPr>
          <p:cNvPr id="55303" name="13 - TextBox"/>
          <p:cNvSpPr txBox="1">
            <a:spLocks noChangeArrowheads="1"/>
          </p:cNvSpPr>
          <p:nvPr/>
        </p:nvSpPr>
        <p:spPr bwMode="auto">
          <a:xfrm>
            <a:off x="611188" y="5805488"/>
            <a:ext cx="7129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1200" indent="-711200"/>
            <a:r>
              <a:rPr lang="el-GR" sz="1800" b="1"/>
              <a:t>ΣΗΜ.: </a:t>
            </a:r>
            <a:r>
              <a:rPr lang="el-GR" sz="1800"/>
              <a:t>Στα Εσπερινά ΕΠΑ.Λ. και στα ΕΠΑ.Λ. εκτός Δήμου Χανίων είναι Εγκεκριμένες όλοι οι Τομείς/Ειδικότητες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Για τις ειδικότητες &amp; τομείς που ενδιαφέρεστε καλό είναι να ενημερώνεστε από τις ιστοσελίδες των σχολείων ή να επικοινωνείτε με τα σχολεία τηλεφωνικά, λόγω   αλλαγών</a:t>
            </a:r>
            <a:endParaRPr lang="en-US" smtClean="0"/>
          </a:p>
          <a:p>
            <a:pPr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  </a:t>
            </a:r>
            <a:endParaRPr lang="el-GR" sz="4000" b="1" smtClean="0">
              <a:solidFill>
                <a:srgbClr val="FF0000"/>
              </a:solidFill>
            </a:endParaRPr>
          </a:p>
          <a:p>
            <a:endParaRPr lang="en-US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928688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Α Τάξη</a:t>
            </a:r>
          </a:p>
        </p:txBody>
      </p:sp>
      <p:sp>
        <p:nvSpPr>
          <p:cNvPr id="8195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l-GR" b="1" smtClean="0">
                <a:solidFill>
                  <a:srgbClr val="4BACC6"/>
                </a:solidFill>
              </a:rPr>
              <a:t>     Επιλογή</a:t>
            </a:r>
            <a:r>
              <a:rPr lang="el-GR" smtClean="0">
                <a:solidFill>
                  <a:srgbClr val="4BACC6"/>
                </a:solidFill>
              </a:rPr>
              <a:t> </a:t>
            </a:r>
            <a:r>
              <a:rPr lang="el-GR" b="1" smtClean="0">
                <a:solidFill>
                  <a:srgbClr val="4BACC6"/>
                </a:solidFill>
              </a:rPr>
              <a:t>2 ώρες ( επιλέγω ένα μάθημα)</a:t>
            </a:r>
          </a:p>
          <a:p>
            <a:pPr marL="0" indent="0" eaLnBrk="1" hangingPunct="1">
              <a:buFontTx/>
              <a:buNone/>
            </a:pPr>
            <a:endParaRPr lang="el-GR" smtClean="0"/>
          </a:p>
          <a:p>
            <a:pPr marL="0" indent="0" eaLnBrk="1" hangingPunct="1"/>
            <a:r>
              <a:rPr lang="el-GR" smtClean="0"/>
              <a:t>Εφαρμογές Πληροφορικής    </a:t>
            </a:r>
          </a:p>
          <a:p>
            <a:pPr marL="0" indent="0" eaLnBrk="1" hangingPunct="1"/>
            <a:r>
              <a:rPr lang="el-GR" smtClean="0"/>
              <a:t>Γεωλογία &amp; διαχείριση Φυσικών Πόρων</a:t>
            </a:r>
          </a:p>
          <a:p>
            <a:pPr marL="0" indent="0" eaLnBrk="1" hangingPunct="1"/>
            <a:r>
              <a:rPr lang="el-GR" smtClean="0"/>
              <a:t>Ελληνικός &amp; Ευρωπαϊκός πολιτισμός</a:t>
            </a:r>
          </a:p>
          <a:p>
            <a:pPr marL="0" indent="0" eaLnBrk="1" hangingPunct="1"/>
            <a:r>
              <a:rPr lang="el-GR" smtClean="0"/>
              <a:t>Καλλιτεχνική παιδεία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214438"/>
          </a:xfrm>
          <a:solidFill>
            <a:srgbClr val="FD3311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tx1"/>
                </a:solidFill>
              </a:rPr>
              <a:t>Εάν δυσκολεύεσαι στην επιλογή σου στο ΚΕΣΥΠ μπορείς να</a:t>
            </a:r>
            <a:r>
              <a:rPr lang="en-GB" smtClean="0">
                <a:solidFill>
                  <a:schemeClr val="tx1"/>
                </a:solidFill>
              </a:rPr>
              <a:t>: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57313"/>
            <a:ext cx="8229600" cy="4951412"/>
          </a:xfrm>
        </p:spPr>
        <p:txBody>
          <a:bodyPr/>
          <a:lstStyle/>
          <a:p>
            <a:pPr eaLnBrk="1" hangingPunct="1"/>
            <a:r>
              <a:rPr lang="el-GR" sz="2800" smtClean="0"/>
              <a:t>Πληροφορηθείς και να </a:t>
            </a:r>
            <a:r>
              <a:rPr lang="el-GR" sz="2800" b="1" smtClean="0">
                <a:solidFill>
                  <a:schemeClr val="accent2"/>
                </a:solidFill>
              </a:rPr>
              <a:t>ενημερωθείς έγκυρα </a:t>
            </a:r>
            <a:r>
              <a:rPr lang="el-GR" sz="2800" smtClean="0"/>
              <a:t>για το εκπαιδευτικό σύστημα &amp; όλες τις αλλαγές</a:t>
            </a:r>
          </a:p>
          <a:p>
            <a:pPr eaLnBrk="1" hangingPunct="1"/>
            <a:r>
              <a:rPr lang="el-GR" sz="2800" smtClean="0"/>
              <a:t>Μοιραστείς τις εκπαιδευτικές ανησυχίες και </a:t>
            </a:r>
            <a:r>
              <a:rPr lang="el-GR" sz="2800" b="1" smtClean="0">
                <a:solidFill>
                  <a:schemeClr val="accent2"/>
                </a:solidFill>
              </a:rPr>
              <a:t>προβληματισμούς</a:t>
            </a:r>
            <a:r>
              <a:rPr lang="el-GR" sz="2800" smtClean="0"/>
              <a:t> σου</a:t>
            </a:r>
          </a:p>
          <a:p>
            <a:pPr eaLnBrk="1" hangingPunct="1"/>
            <a:r>
              <a:rPr lang="el-GR" sz="2800" smtClean="0"/>
              <a:t>Να </a:t>
            </a:r>
            <a:r>
              <a:rPr lang="el-GR" sz="2800" b="1" smtClean="0">
                <a:solidFill>
                  <a:schemeClr val="accent2"/>
                </a:solidFill>
              </a:rPr>
              <a:t>βάλεις στόχους</a:t>
            </a:r>
            <a:r>
              <a:rPr lang="el-GR" sz="2800" smtClean="0">
                <a:solidFill>
                  <a:schemeClr val="accent2"/>
                </a:solidFill>
              </a:rPr>
              <a:t> </a:t>
            </a:r>
            <a:r>
              <a:rPr lang="el-GR" sz="2800" smtClean="0"/>
              <a:t>με συγκεκριμένα όρια και πλάνα</a:t>
            </a:r>
          </a:p>
          <a:p>
            <a:pPr eaLnBrk="1" hangingPunct="1"/>
            <a:r>
              <a:rPr lang="el-GR" sz="2800" smtClean="0"/>
              <a:t>Να έχεις </a:t>
            </a:r>
            <a:r>
              <a:rPr lang="el-GR" sz="2800" b="1" smtClean="0">
                <a:solidFill>
                  <a:schemeClr val="accent2"/>
                </a:solidFill>
              </a:rPr>
              <a:t>προσωπική καθοδήγηση</a:t>
            </a:r>
            <a:r>
              <a:rPr lang="el-GR" sz="2800" smtClean="0">
                <a:solidFill>
                  <a:schemeClr val="accent2"/>
                </a:solidFill>
              </a:rPr>
              <a:t> </a:t>
            </a:r>
            <a:r>
              <a:rPr lang="el-GR" sz="2800" smtClean="0"/>
              <a:t>και να ανακαλύψεις ποιος είσαι</a:t>
            </a:r>
            <a:r>
              <a:rPr lang="en-GB" sz="2800" smtClean="0"/>
              <a:t>,</a:t>
            </a:r>
            <a:r>
              <a:rPr lang="el-GR" sz="2800" smtClean="0"/>
              <a:t> τι θες και τι μπορείς να κάνεις</a:t>
            </a:r>
          </a:p>
          <a:p>
            <a:pPr eaLnBrk="1" hangingPunct="1"/>
            <a:r>
              <a:rPr lang="el-GR" sz="2800" smtClean="0"/>
              <a:t>Να κάνεις τα </a:t>
            </a:r>
            <a:r>
              <a:rPr lang="el-GR" sz="2800" b="1" smtClean="0">
                <a:solidFill>
                  <a:schemeClr val="accent2"/>
                </a:solidFill>
              </a:rPr>
              <a:t>ψυχομετρικά τεστ</a:t>
            </a:r>
            <a:r>
              <a:rPr lang="el-GR" sz="2800" smtClean="0">
                <a:solidFill>
                  <a:schemeClr val="accent2"/>
                </a:solidFill>
              </a:rPr>
              <a:t> </a:t>
            </a:r>
            <a:r>
              <a:rPr lang="el-GR" sz="2800" smtClean="0"/>
              <a:t>του Παιδαγωγικού Ινστιτούτου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214438"/>
          </a:xfrm>
          <a:solidFill>
            <a:srgbClr val="FD3311"/>
          </a:solidFill>
        </p:spPr>
        <p:txBody>
          <a:bodyPr/>
          <a:lstStyle/>
          <a:p>
            <a:pPr eaLnBrk="1" hangingPunct="1"/>
            <a:r>
              <a:rPr lang="el-GR" smtClean="0"/>
              <a:t>Επικοινωνία με ΚΕΣΥΠ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400" b="1" dirty="0" smtClean="0"/>
              <a:t>Ιστοσελίδα </a:t>
            </a:r>
            <a:r>
              <a:rPr lang="en-US" b="1" dirty="0" smtClean="0"/>
              <a:t>:</a:t>
            </a:r>
            <a:r>
              <a:rPr lang="el-GR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http://dide.chan.sch.gr/kesyp</a:t>
            </a:r>
            <a:endParaRPr lang="el-GR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/>
              <a:t>Mail:</a:t>
            </a:r>
            <a:r>
              <a:rPr lang="el-GR" sz="2400" b="1" dirty="0" smtClean="0"/>
              <a:t>  </a:t>
            </a:r>
            <a:r>
              <a:rPr lang="en-US" sz="2400" b="1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  <a:hlinkClick r:id="rId3"/>
              </a:rPr>
              <a:t>kesyp@dide.chan.sch.gr</a:t>
            </a:r>
            <a:endParaRPr lang="el-GR" sz="36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36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b="1" dirty="0" err="1" smtClean="0"/>
              <a:t>Τηλ</a:t>
            </a:r>
            <a:r>
              <a:rPr lang="el-GR" sz="3600" b="1" dirty="0" smtClean="0"/>
              <a:t>.    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28213   –  40208 </a:t>
            </a:r>
            <a:endParaRPr lang="en-GB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b="1" dirty="0" smtClean="0"/>
              <a:t>Διεύθυνση</a:t>
            </a:r>
            <a:r>
              <a:rPr lang="en-GB" sz="2800" b="1" dirty="0" smtClean="0">
                <a:solidFill>
                  <a:srgbClr val="FF0000"/>
                </a:solidFill>
              </a:rPr>
              <a:t>: </a:t>
            </a:r>
            <a:r>
              <a:rPr lang="el-GR" sz="2800" b="1" dirty="0" smtClean="0">
                <a:solidFill>
                  <a:srgbClr val="FF0000"/>
                </a:solidFill>
              </a:rPr>
              <a:t>       </a:t>
            </a:r>
            <a:r>
              <a:rPr lang="el-GR" sz="3600" b="1" dirty="0" smtClean="0">
                <a:solidFill>
                  <a:srgbClr val="7030A0"/>
                </a:solidFill>
              </a:rPr>
              <a:t>Πλατεία Ελευθερίας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5827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900" smtClean="0">
                <a:solidFill>
                  <a:srgbClr val="FF0000"/>
                </a:solidFill>
              </a:rPr>
              <a:t>Μαθήματα </a:t>
            </a:r>
            <a:r>
              <a:rPr lang="el-GR" sz="4800" b="1" smtClean="0">
                <a:solidFill>
                  <a:srgbClr val="FF0000"/>
                </a:solidFill>
              </a:rPr>
              <a:t>Β</a:t>
            </a:r>
            <a:r>
              <a:rPr lang="el-GR" sz="4800" smtClean="0">
                <a:solidFill>
                  <a:srgbClr val="FF0000"/>
                </a:solidFill>
              </a:rPr>
              <a:t> </a:t>
            </a:r>
            <a:r>
              <a:rPr lang="el-GR" sz="4800" b="1" smtClean="0">
                <a:solidFill>
                  <a:srgbClr val="FF0000"/>
                </a:solidFill>
              </a:rPr>
              <a:t>Τάξης    </a:t>
            </a:r>
            <a:br>
              <a:rPr lang="el-GR" sz="4800" b="1" smtClean="0">
                <a:solidFill>
                  <a:srgbClr val="FF0000"/>
                </a:solidFill>
              </a:rPr>
            </a:br>
            <a:r>
              <a:rPr lang="el-GR" sz="4800" b="1" smtClean="0">
                <a:solidFill>
                  <a:srgbClr val="FF0000"/>
                </a:solidFill>
              </a:rPr>
              <a:t> </a:t>
            </a:r>
            <a:r>
              <a:rPr lang="el-GR" sz="3200" smtClean="0">
                <a:solidFill>
                  <a:srgbClr val="00B050"/>
                </a:solidFill>
              </a:rPr>
              <a:t>30 ώρες μαθήματα γενικής παιδείας</a:t>
            </a:r>
            <a:br>
              <a:rPr lang="el-GR" sz="3200" smtClean="0">
                <a:solidFill>
                  <a:srgbClr val="00B050"/>
                </a:solidFill>
              </a:rPr>
            </a:br>
            <a:r>
              <a:rPr lang="el-GR" sz="3200" smtClean="0">
                <a:solidFill>
                  <a:srgbClr val="00B050"/>
                </a:solidFill>
              </a:rPr>
              <a:t>   5 ώρες μαθήματα προσανατολισμού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57200" y="2214563"/>
            <a:ext cx="8229600" cy="4429125"/>
          </a:xfrm>
        </p:spPr>
        <p:txBody>
          <a:bodyPr/>
          <a:lstStyle/>
          <a:p>
            <a:pPr eaLnBrk="1" hangingPunct="1"/>
            <a:r>
              <a:rPr lang="el-GR" sz="2400" b="1" smtClean="0"/>
              <a:t>Ελληνική γλώσσα   </a:t>
            </a:r>
            <a:r>
              <a:rPr lang="el-GR" sz="2400" smtClean="0"/>
              <a:t>6 ώρες    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(Αρχαία ,</a:t>
            </a:r>
            <a:r>
              <a:rPr lang="en-US" sz="2400" smtClean="0"/>
              <a:t> </a:t>
            </a:r>
            <a:r>
              <a:rPr lang="el-GR" sz="2400" smtClean="0"/>
              <a:t>Νέα Ελληνική Γλώσσα, Λογοτεχνία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 από 2 ώρες)</a:t>
            </a:r>
          </a:p>
          <a:p>
            <a:pPr eaLnBrk="1" hangingPunct="1"/>
            <a:r>
              <a:rPr lang="el-GR" sz="2400" b="1" smtClean="0"/>
              <a:t>Μαθηματικά</a:t>
            </a:r>
            <a:r>
              <a:rPr lang="el-GR" sz="2400" smtClean="0"/>
              <a:t>  5 ώρες    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(Άλγεβρα 3,</a:t>
            </a:r>
            <a:r>
              <a:rPr lang="en-US" sz="2400" smtClean="0"/>
              <a:t> </a:t>
            </a:r>
            <a:r>
              <a:rPr lang="el-GR" sz="2400" smtClean="0"/>
              <a:t>Γεωμετρία 2 ώρες)</a:t>
            </a:r>
          </a:p>
          <a:p>
            <a:pPr eaLnBrk="1" hangingPunct="1"/>
            <a:r>
              <a:rPr lang="el-GR" sz="2400" b="1" smtClean="0"/>
              <a:t>Φυσικές επιστήμες  </a:t>
            </a:r>
            <a:r>
              <a:rPr lang="el-GR" sz="2400" smtClean="0"/>
              <a:t>6 ώρες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   (Φυσική , Χημεία,  Βιολογία, από 2 ώρες)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smtClean="0">
                <a:solidFill>
                  <a:srgbClr val="FF0000"/>
                </a:solidFill>
              </a:rPr>
              <a:t>Β Τάξη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229600" cy="5448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Εισαγωγή στις αρχές Η/Υ                               	 </a:t>
            </a:r>
            <a:r>
              <a:rPr lang="en-US" sz="2400" smtClean="0"/>
              <a:t>      </a:t>
            </a:r>
            <a:r>
              <a:rPr lang="el-GR" sz="2400" smtClean="0"/>
              <a:t>1 ώρα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Ιστορία                                                            </a:t>
            </a:r>
            <a:r>
              <a:rPr lang="en-US" sz="2400" smtClean="0"/>
              <a:t>       </a:t>
            </a:r>
            <a:r>
              <a:rPr lang="el-GR" sz="2400" smtClean="0"/>
              <a:t> 2 ώρες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Φιλοσοφία                                                        </a:t>
            </a:r>
            <a:r>
              <a:rPr lang="en-US" sz="2400" smtClean="0"/>
              <a:t>       </a:t>
            </a:r>
            <a:r>
              <a:rPr lang="el-GR" sz="2400" smtClean="0"/>
              <a:t>2 ώρες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Πολιτική παιδεία (</a:t>
            </a:r>
            <a:r>
              <a:rPr lang="en-US" sz="2400" smtClean="0"/>
              <a:t>O</a:t>
            </a:r>
            <a:r>
              <a:rPr lang="el-GR" sz="2400" smtClean="0"/>
              <a:t>ικονομία , Δίκαιο, Κοινων.)</a:t>
            </a:r>
            <a:r>
              <a:rPr lang="en-US" sz="2400" smtClean="0"/>
              <a:t>      </a:t>
            </a:r>
            <a:r>
              <a:rPr lang="el-GR" sz="2400" smtClean="0"/>
              <a:t>2 ώρες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Θρησκευτικά                                                     </a:t>
            </a:r>
            <a:r>
              <a:rPr lang="en-US" sz="2400" smtClean="0"/>
              <a:t>     </a:t>
            </a:r>
            <a:r>
              <a:rPr lang="el-GR" sz="2400" smtClean="0"/>
              <a:t> 2 ώρες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Ξένη γλώσσα (Αγγλικά ή Γαλλικά ή Γερμαν</a:t>
            </a:r>
            <a:r>
              <a:rPr lang="en-US" sz="2400" smtClean="0"/>
              <a:t>.</a:t>
            </a:r>
            <a:r>
              <a:rPr lang="el-GR" sz="2400" smtClean="0"/>
              <a:t>) </a:t>
            </a:r>
            <a:r>
              <a:rPr lang="en-US" sz="2400" smtClean="0"/>
              <a:t>       </a:t>
            </a:r>
            <a:r>
              <a:rPr lang="el-GR" sz="2400" smtClean="0"/>
              <a:t> 2 ώρες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Ερευνητική εργασία</a:t>
            </a:r>
            <a:r>
              <a:rPr lang="en-US" sz="2400" smtClean="0"/>
              <a:t> </a:t>
            </a:r>
            <a:r>
              <a:rPr lang="el-GR" sz="2400" smtClean="0"/>
              <a:t>(δεν εξετάζεται γραπτά) </a:t>
            </a:r>
            <a:r>
              <a:rPr lang="en-US" sz="2400" smtClean="0"/>
              <a:t>         </a:t>
            </a:r>
            <a:r>
              <a:rPr lang="el-GR" sz="2400" smtClean="0"/>
              <a:t>1 ώρα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Φυσική αγωγή                                                   </a:t>
            </a:r>
            <a:r>
              <a:rPr lang="en-US" sz="2400" smtClean="0"/>
              <a:t>      </a:t>
            </a:r>
            <a:r>
              <a:rPr lang="el-GR" sz="2400" smtClean="0"/>
              <a:t>1 ώρα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1081087"/>
          </a:xfrm>
        </p:spPr>
        <p:txBody>
          <a:bodyPr/>
          <a:lstStyle/>
          <a:p>
            <a:pPr eaLnBrk="1" hangingPunct="1"/>
            <a:r>
              <a:rPr lang="el-GR" sz="4000" smtClean="0">
                <a:solidFill>
                  <a:srgbClr val="FF0000"/>
                </a:solidFill>
              </a:rPr>
              <a:t>Μαθήματα προσανατολισμού</a:t>
            </a:r>
            <a:br>
              <a:rPr lang="el-GR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> B </a:t>
            </a:r>
            <a:r>
              <a:rPr lang="el-GR" sz="4000" smtClean="0">
                <a:solidFill>
                  <a:srgbClr val="FF0000"/>
                </a:solidFill>
              </a:rPr>
              <a:t>τάξη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500063" y="1700213"/>
            <a:ext cx="8229600" cy="44688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b="1" smtClean="0">
                <a:solidFill>
                  <a:srgbClr val="00B050"/>
                </a:solidFill>
              </a:rPr>
              <a:t>Ανθρωπιστικών σπουδών</a:t>
            </a:r>
            <a:endParaRPr lang="el-G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el-GR" sz="2400" smtClean="0"/>
              <a:t>Αρχαία  Ελληνική Γλώσσα &amp; Γραμματ.   </a:t>
            </a:r>
            <a:r>
              <a:rPr lang="en-US" sz="2400" smtClean="0"/>
              <a:t>                  </a:t>
            </a:r>
            <a:r>
              <a:rPr lang="el-GR" sz="2400" smtClean="0"/>
              <a:t>3 ώρες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l-GR" sz="2400" smtClean="0"/>
              <a:t>Βασικές Αρχές  Κοινωνικών Επιστημών              </a:t>
            </a: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( Κοινωνιολογία, Οικονομική &amp; Πολιτική Επιστήμη ) </a:t>
            </a:r>
            <a:r>
              <a:rPr lang="en-US" sz="2400" smtClean="0"/>
              <a:t> </a:t>
            </a:r>
            <a:r>
              <a:rPr lang="el-GR" sz="2400" smtClean="0"/>
              <a:t>2 ώρες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b="1" smtClean="0">
                <a:solidFill>
                  <a:srgbClr val="00B050"/>
                </a:solidFill>
              </a:rPr>
              <a:t>Θετικών Σπουδών</a:t>
            </a:r>
            <a:endParaRPr lang="el-G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el-GR" sz="2400" smtClean="0"/>
              <a:t>Φυσική                                                         </a:t>
            </a:r>
            <a:r>
              <a:rPr lang="en-US" sz="2400" smtClean="0"/>
              <a:t>              </a:t>
            </a:r>
            <a:r>
              <a:rPr lang="el-GR" sz="2400" smtClean="0"/>
              <a:t>3 ώρες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l-GR" sz="2400" smtClean="0"/>
              <a:t>Μαθηματικά                                               </a:t>
            </a:r>
            <a:r>
              <a:rPr lang="en-US" sz="2400" smtClean="0"/>
              <a:t>                </a:t>
            </a:r>
            <a:r>
              <a:rPr lang="el-GR" sz="2400" smtClean="0"/>
              <a:t>2 ώρες</a:t>
            </a:r>
          </a:p>
          <a:p>
            <a:pPr marL="0" indent="0" eaLnBrk="1" hangingPunct="1">
              <a:lnSpc>
                <a:spcPct val="90000"/>
              </a:lnSpc>
            </a:pPr>
            <a:endParaRPr lang="el-GR" sz="2400" smtClean="0"/>
          </a:p>
          <a:p>
            <a:pPr marL="0" indent="0" eaLnBrk="1" hangingPunct="1">
              <a:lnSpc>
                <a:spcPct val="90000"/>
              </a:lnSpc>
            </a:pPr>
            <a:endParaRPr lang="el-GR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el-GR" sz="2400" smtClean="0"/>
          </a:p>
          <a:p>
            <a:pPr marL="0" indent="0" eaLnBrk="1" hangingPunct="1">
              <a:lnSpc>
                <a:spcPct val="90000"/>
              </a:lnSpc>
            </a:pPr>
            <a:endParaRPr lang="el-GR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3126</Words>
  <Application>Microsoft Office PowerPoint</Application>
  <PresentationFormat>Προβολή στην οθόνη (4:3)</PresentationFormat>
  <Paragraphs>1022</Paragraphs>
  <Slides>61</Slides>
  <Notes>13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61</vt:i4>
      </vt:variant>
    </vt:vector>
  </HeadingPairs>
  <TitlesOfParts>
    <vt:vector size="68" baseType="lpstr">
      <vt:lpstr>Arial</vt:lpstr>
      <vt:lpstr>Wingdings</vt:lpstr>
      <vt:lpstr>Calibri</vt:lpstr>
      <vt:lpstr>Times New Roman</vt:lpstr>
      <vt:lpstr>Verdana</vt:lpstr>
      <vt:lpstr>Franklin Gothic Book</vt:lpstr>
      <vt:lpstr>Προεπιλεγμένη σχεδίαση</vt:lpstr>
      <vt:lpstr>ΕΝΗΜΕΡΩΣΗ Γ΄ ΓΥΜΝΑΣΙΟΥ</vt:lpstr>
      <vt:lpstr>Αποφάσεις που λαμβάνονται μετά τη Γ΄ Γυμνασίου</vt:lpstr>
      <vt:lpstr>Εάν επιλέξεις ΓΕ.Λ</vt:lpstr>
      <vt:lpstr>Μαθήματα Α τάξης  Τάξη Γενικής παιδείας , 35 ώρες</vt:lpstr>
      <vt:lpstr>Α  Τάξη</vt:lpstr>
      <vt:lpstr>Α Τάξη</vt:lpstr>
      <vt:lpstr>Μαθήματα Β Τάξης      30 ώρες μαθήματα γενικής παιδείας    5 ώρες μαθήματα προσανατολισμού</vt:lpstr>
      <vt:lpstr>Β Τάξη</vt:lpstr>
      <vt:lpstr>Μαθήματα προσανατολισμού  B τάξη</vt:lpstr>
      <vt:lpstr>Γ ΤΑΞΗ </vt:lpstr>
      <vt:lpstr>Μαθήματα Γενικής Παιδείας Γ τάξη</vt:lpstr>
      <vt:lpstr> τρεις ομάδες προσανατολισμού  </vt:lpstr>
      <vt:lpstr>Ομάδα Προσανατολισμού ΑΝΘΡΩΠΙΣΤΙΚΩΝ ΣΠΟΥΔΩΝ </vt:lpstr>
      <vt:lpstr>Ομάδα Προσανατολισμού  ΘΕΤΙΚΩΝ ΣΠΟΥΔΩΝ </vt:lpstr>
      <vt:lpstr>Ομάδας Προσανατολισμού  ΣΠΟΥΔΩΝ ΟΙΚΟΝΟΜΙΑΣ ΚΑΙ ΠΛΗΡΟΦΟΡΙΚΗΣ </vt:lpstr>
      <vt:lpstr>Οι μαθητές της Γ Λυκείου…</vt:lpstr>
      <vt:lpstr>Μαθήματα επιλογής Γ τάξη</vt:lpstr>
      <vt:lpstr>Προαγωγή</vt:lpstr>
      <vt:lpstr>Απολυτήριο</vt:lpstr>
      <vt:lpstr>Πανελλαδικώς εξεταζόμενα μαθήματα </vt:lpstr>
      <vt:lpstr>  5 Επιστημονικά πεδία  Μπορείς να επιλέξεις 1ή 2</vt:lpstr>
      <vt:lpstr>Διαφάνεια 22</vt:lpstr>
      <vt:lpstr>Διαφάνεια 23</vt:lpstr>
      <vt:lpstr>Διαφάνεια 24</vt:lpstr>
      <vt:lpstr>Διαφάνεια 25</vt:lpstr>
      <vt:lpstr>Υπολογισμός μορίων</vt:lpstr>
      <vt:lpstr>Υπολογισμός μορίων</vt:lpstr>
      <vt:lpstr>Υπολογισμός Μορίων- Παράδειγμα</vt:lpstr>
      <vt:lpstr>TO ΜΗΧΑΝΟΓΡΑΦΙΚΟ ΤΟΥ 2016 Με μια ματιά </vt:lpstr>
      <vt:lpstr>Πρώτο Πεδίο Ανθρωπιστικών , Νομικών ,Κοινωνικών σπουδών</vt:lpstr>
      <vt:lpstr>Δεύτερο πεδίο Θετικών &amp; Τεχνολογικών επιστημών</vt:lpstr>
      <vt:lpstr>Τρίτο Πεδίο Επιστήμες Υγείας &amp; Ζωής  Μπορούν να το δηλώσουν όλοι</vt:lpstr>
      <vt:lpstr>Τέταρτο Πεδίο Επιστήμες εκπαίδευσης Μπορούν να δηλώσουν όλοι</vt:lpstr>
      <vt:lpstr>Πέμπτο Πεδίο Οικονομίας &amp; Πληροφορικής</vt:lpstr>
      <vt:lpstr>Διαφάνεια 35</vt:lpstr>
      <vt:lpstr>ΕΠΑΓΓΕΛΜΑΤΙΚΟ ΛΥΚΕΙΟ (ΕΠΑ.Λ.)     </vt:lpstr>
      <vt:lpstr>Διαφάνεια 37</vt:lpstr>
      <vt:lpstr>Διαφάνεια 38</vt:lpstr>
      <vt:lpstr>Διαφάνεια 39</vt:lpstr>
      <vt:lpstr>Διαφάνεια 40</vt:lpstr>
      <vt:lpstr>Ομάδες Προσανατολισμού</vt:lpstr>
      <vt:lpstr>Τομείς και Ειδικότητες</vt:lpstr>
      <vt:lpstr>Τίτλοι Σπουδών</vt:lpstr>
      <vt:lpstr>Πρόσβαση στην Τριτοβάθμια Εκπαίδευση</vt:lpstr>
      <vt:lpstr>Πρόσβαση στην Τριτοβάθμια Εκπαίδευση</vt:lpstr>
      <vt:lpstr>Πρόσβαση στην Τριτοβάθμια Εκπαίδευση</vt:lpstr>
      <vt:lpstr>ΕΠΑΛ  Ν. ΧΑΝΙΩΝ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Εάν δυσκολεύεσαι στην επιλογή σου στο ΚΕΣΥΠ μπορείς να:</vt:lpstr>
      <vt:lpstr>Επικοινωνία με ΚΕΣΥΠ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νέο σύστημα εισαγωγής στην Τριτοβάθμια Εκπαίδευση για το σχολικό έτος 2015 -2016</dc:title>
  <dc:creator>user</dc:creator>
  <cp:lastModifiedBy>ΚΕΣΥΠ ΧΑΝΙΩΝ</cp:lastModifiedBy>
  <cp:revision>176</cp:revision>
  <dcterms:created xsi:type="dcterms:W3CDTF">2015-04-20T08:46:21Z</dcterms:created>
  <dcterms:modified xsi:type="dcterms:W3CDTF">2016-03-15T12:46:18Z</dcterms:modified>
</cp:coreProperties>
</file>